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91" r:id="rId3"/>
    <p:sldId id="265" r:id="rId4"/>
    <p:sldId id="321" r:id="rId5"/>
    <p:sldId id="303" r:id="rId6"/>
    <p:sldId id="317" r:id="rId7"/>
    <p:sldId id="318" r:id="rId8"/>
    <p:sldId id="320" r:id="rId9"/>
    <p:sldId id="313" r:id="rId10"/>
    <p:sldId id="314" r:id="rId11"/>
    <p:sldId id="316" r:id="rId12"/>
    <p:sldId id="315" r:id="rId13"/>
    <p:sldId id="322" r:id="rId14"/>
    <p:sldId id="319" r:id="rId15"/>
    <p:sldId id="301" r:id="rId16"/>
    <p:sldId id="268" r:id="rId17"/>
    <p:sldId id="26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老 甲鱼" initials="老" lastIdx="3" clrIdx="0">
    <p:extLst>
      <p:ext uri="{19B8F6BF-5375-455C-9EA6-DF929625EA0E}">
        <p15:presenceInfo xmlns:p15="http://schemas.microsoft.com/office/powerpoint/2012/main" userId="8e706fe32cce4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D8E5"/>
    <a:srgbClr val="F1F52D"/>
    <a:srgbClr val="51788B"/>
    <a:srgbClr val="426A82"/>
    <a:srgbClr val="307DAE"/>
    <a:srgbClr val="EA821C"/>
    <a:srgbClr val="F6C894"/>
    <a:srgbClr val="FF7F0E"/>
    <a:srgbClr val="1F77B4"/>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68426" autoAdjust="0"/>
  </p:normalViewPr>
  <p:slideViewPr>
    <p:cSldViewPr snapToGrid="0">
      <p:cViewPr varScale="1">
        <p:scale>
          <a:sx n="54" d="100"/>
          <a:sy n="54" d="100"/>
        </p:scale>
        <p:origin x="1020" y="48"/>
      </p:cViewPr>
      <p:guideLst/>
    </p:cSldViewPr>
  </p:slideViewPr>
  <p:outlineViewPr>
    <p:cViewPr>
      <p:scale>
        <a:sx n="100" d="100"/>
        <a:sy n="100" d="100"/>
      </p:scale>
      <p:origin x="0" y="-4686"/>
    </p:cViewPr>
    <p:sldLst>
      <p:sld r:id="rId1" collapse="1"/>
      <p:sld r:id="rId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4740E-8F52-4821-8A8D-03DDEC038A3B}" type="datetimeFigureOut">
              <a:rPr lang="zh-CN" altLang="en-US" smtClean="0"/>
              <a:t>2023-09-04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FA662-60CA-45D5-8BB1-0A7D21FB8FF0}" type="slidenum">
              <a:rPr lang="zh-CN" altLang="en-US" smtClean="0"/>
              <a:t>‹#›</a:t>
            </a:fld>
            <a:endParaRPr lang="zh-CN" altLang="en-US"/>
          </a:p>
        </p:txBody>
      </p:sp>
    </p:spTree>
    <p:extLst>
      <p:ext uri="{BB962C8B-B14F-4D97-AF65-F5344CB8AC3E}">
        <p14:creationId xmlns:p14="http://schemas.microsoft.com/office/powerpoint/2010/main" val="1266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I will begin my weekly Presentation</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a:t>
            </a:fld>
            <a:endParaRPr lang="zh-CN" altLang="en-US"/>
          </a:p>
        </p:txBody>
      </p:sp>
    </p:spTree>
    <p:extLst>
      <p:ext uri="{BB962C8B-B14F-4D97-AF65-F5344CB8AC3E}">
        <p14:creationId xmlns:p14="http://schemas.microsoft.com/office/powerpoint/2010/main" val="134842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did not use the method of using cycles + clustering to obtain the template this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Instead, I used the method based on large peaks and margins I proposed during the first presentation.</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10</a:t>
            </a:fld>
            <a:endParaRPr lang="zh-CN" altLang="en-US"/>
          </a:p>
        </p:txBody>
      </p:sp>
    </p:spTree>
    <p:extLst>
      <p:ext uri="{BB962C8B-B14F-4D97-AF65-F5344CB8AC3E}">
        <p14:creationId xmlns:p14="http://schemas.microsoft.com/office/powerpoint/2010/main" val="53519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clearly see that, compared to last week, there are many more outliers for the "S" this week.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correlation related to "S" this week is extremely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for the "D" metric, both last week's method and this week's method have many outliers, and the patterns of these outliers are completely different. It is difficult for us to visually determine which one has a better effect.</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11</a:t>
            </a:fld>
            <a:endParaRPr lang="zh-CN" altLang="en-US"/>
          </a:p>
        </p:txBody>
      </p:sp>
    </p:spTree>
    <p:extLst>
      <p:ext uri="{BB962C8B-B14F-4D97-AF65-F5344CB8AC3E}">
        <p14:creationId xmlns:p14="http://schemas.microsoft.com/office/powerpoint/2010/main" val="3432251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see the results for both "S" and "D"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effect of "S" is extremely good, but the effect of "D" has clearly dropped slightly. It went from 5.9 to 6.24.</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12</a:t>
            </a:fld>
            <a:endParaRPr lang="zh-CN" altLang="en-US"/>
          </a:p>
        </p:txBody>
      </p:sp>
    </p:spTree>
    <p:extLst>
      <p:ext uri="{BB962C8B-B14F-4D97-AF65-F5344CB8AC3E}">
        <p14:creationId xmlns:p14="http://schemas.microsoft.com/office/powerpoint/2010/main" val="70380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week's method for extracting key features of D resulted in all the outliers being concentrated in the training dataset, leading to a very scattered distribution of predicted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week's method, on the other hand, concentrated all the outliers in the test dataset. The distribution of predicted values was more centered, but there were many 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reason for the outliers is that when obtaining templates from the signal after slicing,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used the simplest method of averaging, which had a significant impact on the height of small peaks.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13</a:t>
            </a:fld>
            <a:endParaRPr lang="zh-CN" altLang="en-US"/>
          </a:p>
        </p:txBody>
      </p:sp>
    </p:spTree>
    <p:extLst>
      <p:ext uri="{BB962C8B-B14F-4D97-AF65-F5344CB8AC3E}">
        <p14:creationId xmlns:p14="http://schemas.microsoft.com/office/powerpoint/2010/main" val="301697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unfortunate that in real data, this method doesn't work. I need to invest more effort in further understanding the types of noise present in real data.</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14</a:t>
            </a:fld>
            <a:endParaRPr lang="zh-CN" altLang="en-US"/>
          </a:p>
        </p:txBody>
      </p:sp>
    </p:spTree>
    <p:extLst>
      <p:ext uri="{BB962C8B-B14F-4D97-AF65-F5344CB8AC3E}">
        <p14:creationId xmlns:p14="http://schemas.microsoft.com/office/powerpoint/2010/main" val="3264874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reintroduced the influence of breathing, and you can see that for the S metric, breathing has almost no effect. However, D has dropped from 5.79 to 7.15. I still haven't been able to find an effective method to eliminate the impact of breathing."</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15</a:t>
            </a:fld>
            <a:endParaRPr lang="zh-CN" altLang="en-US"/>
          </a:p>
        </p:txBody>
      </p:sp>
    </p:spTree>
    <p:extLst>
      <p:ext uri="{BB962C8B-B14F-4D97-AF65-F5344CB8AC3E}">
        <p14:creationId xmlns:p14="http://schemas.microsoft.com/office/powerpoint/2010/main" val="306110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16</a:t>
            </a:fld>
            <a:endParaRPr lang="zh-CN" altLang="en-US"/>
          </a:p>
        </p:txBody>
      </p:sp>
    </p:spTree>
    <p:extLst>
      <p:ext uri="{BB962C8B-B14F-4D97-AF65-F5344CB8AC3E}">
        <p14:creationId xmlns:p14="http://schemas.microsoft.com/office/powerpoint/2010/main" val="255201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17</a:t>
            </a:fld>
            <a:endParaRPr lang="zh-CN" altLang="en-US"/>
          </a:p>
        </p:txBody>
      </p:sp>
    </p:spTree>
    <p:extLst>
      <p:ext uri="{BB962C8B-B14F-4D97-AF65-F5344CB8AC3E}">
        <p14:creationId xmlns:p14="http://schemas.microsoft.com/office/powerpoint/2010/main" val="334449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2</a:t>
            </a:fld>
            <a:endParaRPr lang="zh-CN" altLang="en-US"/>
          </a:p>
        </p:txBody>
      </p:sp>
    </p:spTree>
    <p:extLst>
      <p:ext uri="{BB962C8B-B14F-4D97-AF65-F5344CB8AC3E}">
        <p14:creationId xmlns:p14="http://schemas.microsoft.com/office/powerpoint/2010/main" val="340726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The SCG signals of the three persons will interact with each other, so each sensor will actually receive signals from all three persons.</a:t>
            </a:r>
          </a:p>
          <a:p>
            <a:endParaRPr lang="en-US" altLang="zh-CN" dirty="0"/>
          </a:p>
          <a:p>
            <a:r>
              <a:rPr lang="zh-CN" altLang="en-US" dirty="0"/>
              <a:t>为什么这边颠倒过来了？</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3</a:t>
            </a:fld>
            <a:endParaRPr lang="zh-CN" altLang="en-US"/>
          </a:p>
        </p:txBody>
      </p:sp>
    </p:spTree>
    <p:extLst>
      <p:ext uri="{BB962C8B-B14F-4D97-AF65-F5344CB8AC3E}">
        <p14:creationId xmlns:p14="http://schemas.microsoft.com/office/powerpoint/2010/main" val="263336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4</a:t>
            </a:fld>
            <a:endParaRPr lang="zh-CN" altLang="en-US"/>
          </a:p>
        </p:txBody>
      </p:sp>
    </p:spTree>
    <p:extLst>
      <p:ext uri="{BB962C8B-B14F-4D97-AF65-F5344CB8AC3E}">
        <p14:creationId xmlns:p14="http://schemas.microsoft.com/office/powerpoint/2010/main" val="236043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5</a:t>
            </a:fld>
            <a:endParaRPr lang="zh-CN" altLang="en-US"/>
          </a:p>
        </p:txBody>
      </p:sp>
    </p:spTree>
    <p:extLst>
      <p:ext uri="{BB962C8B-B14F-4D97-AF65-F5344CB8AC3E}">
        <p14:creationId xmlns:p14="http://schemas.microsoft.com/office/powerpoint/2010/main" val="44781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have attempted to propose a search-based automated </a:t>
            </a:r>
            <a:r>
              <a:rPr lang="en-US" altLang="zh-CN" sz="1200" dirty="0"/>
              <a:t>grouping </a:t>
            </a:r>
            <a:r>
              <a:rPr lang="en-US" altLang="zh-CN" dirty="0"/>
              <a:t>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yellow line on the left represents the diagonal of the W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have tried to simulate how the human eye groups data. After many attempts, I found that using the fill rate within the hexagon is a highly effective metric. Using squares or averages, for example, would result in a complete failure of the search. The fill rate within the shaded area of the hexagon shows promising potential for success.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6</a:t>
            </a:fld>
            <a:endParaRPr lang="zh-CN" altLang="en-US"/>
          </a:p>
        </p:txBody>
      </p:sp>
    </p:spTree>
    <p:extLst>
      <p:ext uri="{BB962C8B-B14F-4D97-AF65-F5344CB8AC3E}">
        <p14:creationId xmlns:p14="http://schemas.microsoft.com/office/powerpoint/2010/main" val="37193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reason I mentioned that this method has potential rather than being already successful is because it still has an issue that needs to be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consider three sets of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first figure on the left, regardless of whether you choose 6 or 10 for </a:t>
            </a:r>
            <a:r>
              <a:rPr lang="en-US" altLang="zh-CN" dirty="0" err="1"/>
              <a:t>N_components</a:t>
            </a:r>
            <a:r>
              <a:rPr lang="en-US" altLang="zh-CN" dirty="0"/>
              <a:t>, it has no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in the two figures on the right, if you choose 10, it becomes extremely outlier-prone. On the other hand, choosing 6 allows for normal feature extraction.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last two figures, it's difficult for us to judge with the naked eye whether it should be 6 or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can't visually determine how to separate them, so it's challenging to provide an accurate stopping condition for the search.</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7</a:t>
            </a:fld>
            <a:endParaRPr lang="zh-CN" altLang="en-US"/>
          </a:p>
        </p:txBody>
      </p:sp>
    </p:spTree>
    <p:extLst>
      <p:ext uri="{BB962C8B-B14F-4D97-AF65-F5344CB8AC3E}">
        <p14:creationId xmlns:p14="http://schemas.microsoft.com/office/powerpoint/2010/main" val="401405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a significant gap between the empirical SSA grouping and this search-based SSA automatic grouping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this doesn't mean that the method is unworkable.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the contrary, compared to the previous SSA methods that were completely unfeasible, I believe this method has the potential for further exploration and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we can determine how to group them manually.</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8</a:t>
            </a:fld>
            <a:endParaRPr lang="zh-CN" altLang="en-US"/>
          </a:p>
        </p:txBody>
      </p:sp>
    </p:spTree>
    <p:extLst>
      <p:ext uri="{BB962C8B-B14F-4D97-AF65-F5344CB8AC3E}">
        <p14:creationId xmlns:p14="http://schemas.microsoft.com/office/powerpoint/2010/main" val="356301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9</a:t>
            </a:fld>
            <a:endParaRPr lang="zh-CN" altLang="en-US"/>
          </a:p>
        </p:txBody>
      </p:sp>
    </p:spTree>
    <p:extLst>
      <p:ext uri="{BB962C8B-B14F-4D97-AF65-F5344CB8AC3E}">
        <p14:creationId xmlns:p14="http://schemas.microsoft.com/office/powerpoint/2010/main" val="186409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226F-0FDE-ADCA-B981-0737D9DC43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ABB8-FEC8-D6C3-AF75-A249BCA47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9362A6-18C2-41E4-9ACE-B39C1F2BE55D}"/>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668CED4-2D82-18BF-3EE3-F1E04EFAF3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C9BD4-0F60-1E5C-8899-6CB9D052BBE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47391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42D37-FC51-BC1F-CFE1-652AD9776E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A9D527-128B-C07A-BBE0-978418525D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AC53FE-9029-6241-CD11-FF843697A115}"/>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BA72D27-072D-2561-9A8C-6A89ECF4C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50EB72-67F8-9663-80D5-C5F41473EE8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26286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D18C15-0487-9772-DD3C-4EE8DE4935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9F9B8-B02B-8761-B7FD-1A5A4CE914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AA57CA-2F73-4FD8-5775-0B0A001F52B0}"/>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B7DEA151-1EF8-017C-91EC-C8D93FF45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598E3-6F79-E83E-B33C-8D793C44195B}"/>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77261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D8E04-D209-3C4C-9965-1A9935D351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15DA00-1781-D5ED-51FF-504382AD0C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70773E-4E1B-CA9F-2B09-1D350653DC28}"/>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890AF8FB-65F4-1B1E-284F-526D5FC302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579CA-2077-7F33-D1B2-612949384CD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06525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E27B6-FE66-0601-66C7-C6AC486F53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D7878E-40C4-EBC3-22F5-6F8F8A804E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FAB066-B532-2BD5-D2B5-6AD27DA1F852}"/>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0811A1E0-664F-B975-B4D3-49BDB09DC7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64908-3D90-70BB-944E-9485F0E41C8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2778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49205-86A2-92D0-B772-3BCDDE11A0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EB6F7E-6BAB-FC0A-F189-A81BD8F061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EE0D600-C072-A404-0F50-D6F408A542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1749D0-1E54-0679-5F53-4DAD703C7174}"/>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3802CCC7-E63E-6148-4B31-24485E2C25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0FC7AC-77D2-F96A-2A64-036FD1B79808}"/>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83922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027A3-4356-3CF2-E8C1-2E328239470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0C3975-8154-4011-0D93-AE2AE1E07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036807-7B14-F8B4-7686-FCB078914B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1F7D2F-9A1E-475C-4359-C47497F3C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A76DD0-8C82-179D-1E33-C079E01D68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19BF26-A3BF-6A72-9795-671707400F58}"/>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8" name="页脚占位符 7">
            <a:extLst>
              <a:ext uri="{FF2B5EF4-FFF2-40B4-BE49-F238E27FC236}">
                <a16:creationId xmlns:a16="http://schemas.microsoft.com/office/drawing/2014/main" id="{F1C64E86-5447-674B-18FE-4EF08C522D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F3A91C-0205-9E3E-1805-D35AEA7396CA}"/>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1259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D167-A1B5-3B26-4DFF-C07242A5E7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1C883D-0D9A-CE53-7EF7-79408E992B3D}"/>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4" name="页脚占位符 3">
            <a:extLst>
              <a:ext uri="{FF2B5EF4-FFF2-40B4-BE49-F238E27FC236}">
                <a16:creationId xmlns:a16="http://schemas.microsoft.com/office/drawing/2014/main" id="{C12305E8-5115-78D3-7565-EBFCE5A071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A55DAC-9F26-B6BB-1435-44342C73072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6907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DA0EA-9E66-4BCF-5830-69D52FAEDD3A}"/>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3" name="页脚占位符 2">
            <a:extLst>
              <a:ext uri="{FF2B5EF4-FFF2-40B4-BE49-F238E27FC236}">
                <a16:creationId xmlns:a16="http://schemas.microsoft.com/office/drawing/2014/main" id="{CF96243A-C677-C2CA-C0CA-856636EBF6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2D3CCC-B8BE-8B51-6415-6809969765B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395379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F03FB-7198-053E-39D0-C659624F1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C53A62-7BE4-5FE9-EE85-D6277D30D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8596C5-2EE7-BB5F-3193-DAB2C478B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10BAF1-95B1-0C2A-B593-8E24DAC700F5}"/>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A8862598-5738-8DE2-1D9C-6ADF08F7D7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04FD61-713A-DE87-B32D-A780C0920D7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0778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C8BED-EF9A-927F-B5C9-64D91E511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1DA5D9-48B9-B85F-1162-FDB05B5D3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ED3F-791A-28FA-5ED0-D7C471CC7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CDF28C-0D1B-4D1B-9CE7-D58D04F43E69}"/>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8EAFD2B8-7442-04C4-DF52-E73728140B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EBE4-6CBB-E2F1-A614-252DD0FF312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52516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409B96-826E-6F21-E565-18ACC1C03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E8153E-782F-9F38-B76E-3B4EC127A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41F551-E645-70FA-9CCA-DAB4A2AD3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0209E3B-87F5-A773-48A2-52ABC59EF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778694-5FFA-C370-8A8E-5A1E97C6D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975951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7.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574963" y="3105834"/>
            <a:ext cx="9042074" cy="646331"/>
          </a:xfrm>
          <a:prstGeom prst="rect">
            <a:avLst/>
          </a:prstGeom>
          <a:noFill/>
        </p:spPr>
        <p:txBody>
          <a:bodyPr wrap="square" rtlCol="0">
            <a:spAutoFit/>
          </a:bodyPr>
          <a:lstStyle/>
          <a:p>
            <a:pPr algn="ctr"/>
            <a:r>
              <a:rPr lang="en-US" altLang="zh-CN" sz="3600" dirty="0">
                <a:latin typeface="Consolas" panose="020B0609020204030204" pitchFamily="49" charset="0"/>
                <a:cs typeface="Times New Roman" panose="02020603050405020304" pitchFamily="18" charset="0"/>
              </a:rPr>
              <a:t>Weekly Presentation</a:t>
            </a:r>
          </a:p>
        </p:txBody>
      </p:sp>
      <p:sp>
        <p:nvSpPr>
          <p:cNvPr id="3" name="文本框 2">
            <a:extLst>
              <a:ext uri="{FF2B5EF4-FFF2-40B4-BE49-F238E27FC236}">
                <a16:creationId xmlns:a16="http://schemas.microsoft.com/office/drawing/2014/main" id="{11974E84-A295-73A6-F451-ABDE3F1A1C08}"/>
              </a:ext>
            </a:extLst>
          </p:cNvPr>
          <p:cNvSpPr txBox="1"/>
          <p:nvPr/>
        </p:nvSpPr>
        <p:spPr>
          <a:xfrm>
            <a:off x="5044440" y="5292959"/>
            <a:ext cx="2103120" cy="584775"/>
          </a:xfrm>
          <a:prstGeom prst="rect">
            <a:avLst/>
          </a:prstGeom>
          <a:noFill/>
        </p:spPr>
        <p:txBody>
          <a:bodyPr wrap="square" rtlCol="0">
            <a:spAutoFit/>
          </a:bodyPr>
          <a:lstStyle/>
          <a:p>
            <a:pPr algn="ctr"/>
            <a:r>
              <a:rPr lang="en-US" altLang="zh-CN" sz="1600" dirty="0" err="1">
                <a:latin typeface="Consolas" panose="020B0609020204030204" pitchFamily="49" charset="0"/>
                <a:cs typeface="Times New Roman" panose="02020603050405020304" pitchFamily="18" charset="0"/>
              </a:rPr>
              <a:t>Jiayu</a:t>
            </a:r>
            <a:r>
              <a:rPr lang="en-US" altLang="zh-CN" sz="1600" dirty="0">
                <a:latin typeface="Consolas" panose="020B0609020204030204" pitchFamily="49" charset="0"/>
                <a:cs typeface="Times New Roman" panose="02020603050405020304" pitchFamily="18" charset="0"/>
              </a:rPr>
              <a:t> Chen</a:t>
            </a:r>
          </a:p>
          <a:p>
            <a:pPr algn="ctr"/>
            <a:r>
              <a:rPr lang="en-US" altLang="zh-CN" sz="1600" dirty="0">
                <a:latin typeface="Consolas" panose="020B0609020204030204" pitchFamily="49" charset="0"/>
                <a:cs typeface="Times New Roman" panose="02020603050405020304" pitchFamily="18" charset="0"/>
              </a:rPr>
              <a:t>2023.8.21</a:t>
            </a:r>
          </a:p>
        </p:txBody>
      </p:sp>
    </p:spTree>
    <p:extLst>
      <p:ext uri="{BB962C8B-B14F-4D97-AF65-F5344CB8AC3E}">
        <p14:creationId xmlns:p14="http://schemas.microsoft.com/office/powerpoint/2010/main" val="576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grpSp>
        <p:nvGrpSpPr>
          <p:cNvPr id="3" name="组合 2">
            <a:extLst>
              <a:ext uri="{FF2B5EF4-FFF2-40B4-BE49-F238E27FC236}">
                <a16:creationId xmlns:a16="http://schemas.microsoft.com/office/drawing/2014/main" id="{0AD11D6E-236D-43CB-26B3-A8EEEEB647E3}"/>
              </a:ext>
            </a:extLst>
          </p:cNvPr>
          <p:cNvGrpSpPr/>
          <p:nvPr/>
        </p:nvGrpSpPr>
        <p:grpSpPr>
          <a:xfrm>
            <a:off x="3381412" y="2867820"/>
            <a:ext cx="6305550" cy="2610060"/>
            <a:chOff x="5867400" y="885615"/>
            <a:chExt cx="2999792" cy="832343"/>
          </a:xfrm>
        </p:grpSpPr>
        <p:pic>
          <p:nvPicPr>
            <p:cNvPr id="4" name="图片 3">
              <a:extLst>
                <a:ext uri="{FF2B5EF4-FFF2-40B4-BE49-F238E27FC236}">
                  <a16:creationId xmlns:a16="http://schemas.microsoft.com/office/drawing/2014/main" id="{E59FF49C-1C0E-7571-6B8A-966411AC3F9C}"/>
                </a:ext>
              </a:extLst>
            </p:cNvPr>
            <p:cNvPicPr>
              <a:picLocks noChangeAspect="1"/>
            </p:cNvPicPr>
            <p:nvPr/>
          </p:nvPicPr>
          <p:blipFill rotWithShape="1">
            <a:blip r:embed="rId3"/>
            <a:srcRect l="5781" t="5025" r="2000" b="10623"/>
            <a:stretch/>
          </p:blipFill>
          <p:spPr>
            <a:xfrm>
              <a:off x="5867400" y="885615"/>
              <a:ext cx="2999792" cy="832343"/>
            </a:xfrm>
            <a:prstGeom prst="rect">
              <a:avLst/>
            </a:prstGeom>
          </p:spPr>
        </p:pic>
        <p:sp>
          <p:nvSpPr>
            <p:cNvPr id="5" name="乘号 4">
              <a:extLst>
                <a:ext uri="{FF2B5EF4-FFF2-40B4-BE49-F238E27FC236}">
                  <a16:creationId xmlns:a16="http://schemas.microsoft.com/office/drawing/2014/main" id="{2D526F93-F7BA-9073-BC5E-6885EB9F2EFF}"/>
                </a:ext>
              </a:extLst>
            </p:cNvPr>
            <p:cNvSpPr/>
            <p:nvPr/>
          </p:nvSpPr>
          <p:spPr>
            <a:xfrm>
              <a:off x="5981408" y="104832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乘号 5">
              <a:extLst>
                <a:ext uri="{FF2B5EF4-FFF2-40B4-BE49-F238E27FC236}">
                  <a16:creationId xmlns:a16="http://schemas.microsoft.com/office/drawing/2014/main" id="{4FECC047-74C5-AE3F-83C1-098F1C316802}"/>
                </a:ext>
              </a:extLst>
            </p:cNvPr>
            <p:cNvSpPr/>
            <p:nvPr/>
          </p:nvSpPr>
          <p:spPr>
            <a:xfrm>
              <a:off x="6329071" y="9238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乘号 6">
              <a:extLst>
                <a:ext uri="{FF2B5EF4-FFF2-40B4-BE49-F238E27FC236}">
                  <a16:creationId xmlns:a16="http://schemas.microsoft.com/office/drawing/2014/main" id="{D7E6EE10-79FB-B2A5-C0A9-3FD4CDB24ECD}"/>
                </a:ext>
              </a:extLst>
            </p:cNvPr>
            <p:cNvSpPr/>
            <p:nvPr/>
          </p:nvSpPr>
          <p:spPr>
            <a:xfrm>
              <a:off x="6674352"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F175963F-8BC1-52C7-8C71-B7726EBEF90E}"/>
                </a:ext>
              </a:extLst>
            </p:cNvPr>
            <p:cNvSpPr/>
            <p:nvPr/>
          </p:nvSpPr>
          <p:spPr>
            <a:xfrm>
              <a:off x="7026776" y="123405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96195F06-BC1B-AA16-3A1D-6CE9C8C9EA64}"/>
                </a:ext>
              </a:extLst>
            </p:cNvPr>
            <p:cNvSpPr/>
            <p:nvPr/>
          </p:nvSpPr>
          <p:spPr>
            <a:xfrm>
              <a:off x="7376675" y="10554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5DC1DA17-9B78-8734-AC4D-149C5BCAF8C8}"/>
                </a:ext>
              </a:extLst>
            </p:cNvPr>
            <p:cNvSpPr/>
            <p:nvPr/>
          </p:nvSpPr>
          <p:spPr>
            <a:xfrm>
              <a:off x="7722102" y="89238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乘号 10">
              <a:extLst>
                <a:ext uri="{FF2B5EF4-FFF2-40B4-BE49-F238E27FC236}">
                  <a16:creationId xmlns:a16="http://schemas.microsoft.com/office/drawing/2014/main" id="{14672671-1D92-5265-D786-C30D51015E19}"/>
                </a:ext>
              </a:extLst>
            </p:cNvPr>
            <p:cNvSpPr/>
            <p:nvPr/>
          </p:nvSpPr>
          <p:spPr>
            <a:xfrm>
              <a:off x="8074308"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乘号 11">
              <a:extLst>
                <a:ext uri="{FF2B5EF4-FFF2-40B4-BE49-F238E27FC236}">
                  <a16:creationId xmlns:a16="http://schemas.microsoft.com/office/drawing/2014/main" id="{6FC4B7A8-3D70-F0B3-3AAC-77CF29BBB10B}"/>
                </a:ext>
              </a:extLst>
            </p:cNvPr>
            <p:cNvSpPr/>
            <p:nvPr/>
          </p:nvSpPr>
          <p:spPr>
            <a:xfrm>
              <a:off x="8422044" y="121119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a:extLst>
              <a:ext uri="{FF2B5EF4-FFF2-40B4-BE49-F238E27FC236}">
                <a16:creationId xmlns:a16="http://schemas.microsoft.com/office/drawing/2014/main" id="{2B588957-DBA4-8B95-01BB-24E88E7C7AE6}"/>
              </a:ext>
            </a:extLst>
          </p:cNvPr>
          <p:cNvCxnSpPr>
            <a:cxnSpLocks/>
          </p:cNvCxnSpPr>
          <p:nvPr/>
        </p:nvCxnSpPr>
        <p:spPr>
          <a:xfrm>
            <a:off x="4313986" y="2914491"/>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7A29A47-872B-BF3B-C4DE-583805C43A1A}"/>
              </a:ext>
            </a:extLst>
          </p:cNvPr>
          <p:cNvCxnSpPr>
            <a:cxnSpLocks/>
          </p:cNvCxnSpPr>
          <p:nvPr/>
        </p:nvCxnSpPr>
        <p:spPr>
          <a:xfrm>
            <a:off x="3589248" y="2913421"/>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AF9176-A800-169B-1409-D4BF450343E7}"/>
              </a:ext>
            </a:extLst>
          </p:cNvPr>
          <p:cNvCxnSpPr>
            <a:cxnSpLocks/>
          </p:cNvCxnSpPr>
          <p:nvPr/>
        </p:nvCxnSpPr>
        <p:spPr>
          <a:xfrm>
            <a:off x="5064667"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97DA5D7-D9C9-7D17-71B8-863A742D0C36}"/>
              </a:ext>
            </a:extLst>
          </p:cNvPr>
          <p:cNvCxnSpPr>
            <a:cxnSpLocks/>
          </p:cNvCxnSpPr>
          <p:nvPr/>
        </p:nvCxnSpPr>
        <p:spPr>
          <a:xfrm>
            <a:off x="5808655"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7F98A1E-BA63-865E-E06B-FF931E8ECCA9}"/>
              </a:ext>
            </a:extLst>
          </p:cNvPr>
          <p:cNvCxnSpPr>
            <a:cxnSpLocks/>
          </p:cNvCxnSpPr>
          <p:nvPr/>
        </p:nvCxnSpPr>
        <p:spPr>
          <a:xfrm>
            <a:off x="6544043"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E98C02-2BA7-4719-96BE-7559BBF1E487}"/>
              </a:ext>
            </a:extLst>
          </p:cNvPr>
          <p:cNvCxnSpPr>
            <a:cxnSpLocks/>
          </p:cNvCxnSpPr>
          <p:nvPr/>
        </p:nvCxnSpPr>
        <p:spPr>
          <a:xfrm>
            <a:off x="7233892"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05F430D-B6A3-CC6F-BB8E-A590E1B84A00}"/>
              </a:ext>
            </a:extLst>
          </p:cNvPr>
          <p:cNvCxnSpPr>
            <a:cxnSpLocks/>
          </p:cNvCxnSpPr>
          <p:nvPr/>
        </p:nvCxnSpPr>
        <p:spPr>
          <a:xfrm>
            <a:off x="7985761"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FD1DA07-4B14-8959-7A57-B500AD11580E}"/>
              </a:ext>
            </a:extLst>
          </p:cNvPr>
          <p:cNvCxnSpPr>
            <a:cxnSpLocks/>
          </p:cNvCxnSpPr>
          <p:nvPr/>
        </p:nvCxnSpPr>
        <p:spPr>
          <a:xfrm>
            <a:off x="8747974" y="290949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208C674-B19F-D19B-6587-BB2BB1A37152}"/>
              </a:ext>
            </a:extLst>
          </p:cNvPr>
          <p:cNvCxnSpPr>
            <a:cxnSpLocks/>
          </p:cNvCxnSpPr>
          <p:nvPr/>
        </p:nvCxnSpPr>
        <p:spPr>
          <a:xfrm>
            <a:off x="4327372" y="5593177"/>
            <a:ext cx="747519"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726885-4060-6139-E28F-6CB256B9320A}"/>
              </a:ext>
            </a:extLst>
          </p:cNvPr>
          <p:cNvCxnSpPr>
            <a:cxnSpLocks/>
          </p:cNvCxnSpPr>
          <p:nvPr/>
        </p:nvCxnSpPr>
        <p:spPr>
          <a:xfrm>
            <a:off x="3671922" y="2909494"/>
            <a:ext cx="0" cy="504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6CE32ED-8563-81CE-C772-DC0657C930D4}"/>
              </a:ext>
            </a:extLst>
          </p:cNvPr>
          <p:cNvCxnSpPr>
            <a:cxnSpLocks/>
          </p:cNvCxnSpPr>
          <p:nvPr/>
        </p:nvCxnSpPr>
        <p:spPr>
          <a:xfrm>
            <a:off x="5127242" y="2909494"/>
            <a:ext cx="0" cy="647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C30F2B3-784D-F5EA-45CE-72BCA031FBB1}"/>
              </a:ext>
            </a:extLst>
          </p:cNvPr>
          <p:cNvCxnSpPr>
            <a:cxnSpLocks/>
          </p:cNvCxnSpPr>
          <p:nvPr/>
        </p:nvCxnSpPr>
        <p:spPr>
          <a:xfrm>
            <a:off x="5868469" y="2909494"/>
            <a:ext cx="0" cy="10958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210FB3D-F9F0-26E2-47B3-1C08F74C1A22}"/>
              </a:ext>
            </a:extLst>
          </p:cNvPr>
          <p:cNvCxnSpPr>
            <a:cxnSpLocks/>
          </p:cNvCxnSpPr>
          <p:nvPr/>
        </p:nvCxnSpPr>
        <p:spPr>
          <a:xfrm>
            <a:off x="4404000" y="2909494"/>
            <a:ext cx="0" cy="12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C00C103-83ED-A044-7F2E-5D3A0C98A902}"/>
              </a:ext>
            </a:extLst>
          </p:cNvPr>
          <p:cNvCxnSpPr>
            <a:cxnSpLocks/>
          </p:cNvCxnSpPr>
          <p:nvPr/>
        </p:nvCxnSpPr>
        <p:spPr>
          <a:xfrm>
            <a:off x="6604669" y="2910105"/>
            <a:ext cx="0" cy="5396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47E568-99C2-E410-D15A-5F55980FA1D2}"/>
              </a:ext>
            </a:extLst>
          </p:cNvPr>
          <p:cNvCxnSpPr>
            <a:cxnSpLocks/>
          </p:cNvCxnSpPr>
          <p:nvPr/>
        </p:nvCxnSpPr>
        <p:spPr>
          <a:xfrm>
            <a:off x="3589248" y="2914943"/>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970C2B-7471-0B47-2AF4-728FC60AD626}"/>
              </a:ext>
            </a:extLst>
          </p:cNvPr>
          <p:cNvCxnSpPr>
            <a:cxnSpLocks/>
          </p:cNvCxnSpPr>
          <p:nvPr/>
        </p:nvCxnSpPr>
        <p:spPr>
          <a:xfrm>
            <a:off x="4320034" y="2919706"/>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8E327ECB-D3F8-363F-0DE9-54ADB5EB1F56}"/>
              </a:ext>
            </a:extLst>
          </p:cNvPr>
          <p:cNvCxnSpPr>
            <a:cxnSpLocks/>
          </p:cNvCxnSpPr>
          <p:nvPr/>
        </p:nvCxnSpPr>
        <p:spPr>
          <a:xfrm>
            <a:off x="5054718" y="2915067"/>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3C75D94-3246-59C1-6184-15CA06A69991}"/>
              </a:ext>
            </a:extLst>
          </p:cNvPr>
          <p:cNvCxnSpPr>
            <a:cxnSpLocks/>
          </p:cNvCxnSpPr>
          <p:nvPr/>
        </p:nvCxnSpPr>
        <p:spPr>
          <a:xfrm>
            <a:off x="5797516" y="2912123"/>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C38777B-3868-ED67-CD39-4385017B2703}"/>
              </a:ext>
            </a:extLst>
          </p:cNvPr>
          <p:cNvCxnSpPr>
            <a:cxnSpLocks/>
          </p:cNvCxnSpPr>
          <p:nvPr/>
        </p:nvCxnSpPr>
        <p:spPr>
          <a:xfrm>
            <a:off x="6534187" y="2909494"/>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744F35C-9EC4-658C-FA51-C9A57B0CC68B}"/>
                  </a:ext>
                </a:extLst>
              </p:cNvPr>
              <p:cNvSpPr txBox="1"/>
              <p:nvPr/>
            </p:nvSpPr>
            <p:spPr>
              <a:xfrm>
                <a:off x="3164667" y="2623313"/>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2" name="文本框 31">
                <a:extLst>
                  <a:ext uri="{FF2B5EF4-FFF2-40B4-BE49-F238E27FC236}">
                    <a16:creationId xmlns:a16="http://schemas.microsoft.com/office/drawing/2014/main" id="{1744F35C-9EC4-658C-FA51-C9A57B0CC68B}"/>
                  </a:ext>
                </a:extLst>
              </p:cNvPr>
              <p:cNvSpPr txBox="1">
                <a:spLocks noRot="1" noChangeAspect="1" noMove="1" noResize="1" noEditPoints="1" noAdjustHandles="1" noChangeArrowheads="1" noChangeShapeType="1" noTextEdit="1"/>
              </p:cNvSpPr>
              <p:nvPr/>
            </p:nvSpPr>
            <p:spPr>
              <a:xfrm>
                <a:off x="3164667" y="2623313"/>
                <a:ext cx="997203" cy="307777"/>
              </a:xfrm>
              <a:prstGeom prst="rect">
                <a:avLst/>
              </a:prstGeom>
              <a:blipFill>
                <a:blip r:embed="rId4"/>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6FA7D54-6D52-387D-9924-A2B792E50E30}"/>
                  </a:ext>
                </a:extLst>
              </p:cNvPr>
              <p:cNvSpPr txBox="1"/>
              <p:nvPr/>
            </p:nvSpPr>
            <p:spPr>
              <a:xfrm>
                <a:off x="3913583" y="2625161"/>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3" name="文本框 32">
                <a:extLst>
                  <a:ext uri="{FF2B5EF4-FFF2-40B4-BE49-F238E27FC236}">
                    <a16:creationId xmlns:a16="http://schemas.microsoft.com/office/drawing/2014/main" id="{B6FA7D54-6D52-387D-9924-A2B792E50E30}"/>
                  </a:ext>
                </a:extLst>
              </p:cNvPr>
              <p:cNvSpPr txBox="1">
                <a:spLocks noRot="1" noChangeAspect="1" noMove="1" noResize="1" noEditPoints="1" noAdjustHandles="1" noChangeArrowheads="1" noChangeShapeType="1" noTextEdit="1"/>
              </p:cNvSpPr>
              <p:nvPr/>
            </p:nvSpPr>
            <p:spPr>
              <a:xfrm>
                <a:off x="3913583" y="2625161"/>
                <a:ext cx="997203" cy="307777"/>
              </a:xfrm>
              <a:prstGeom prst="rect">
                <a:avLst/>
              </a:prstGeom>
              <a:blipFill>
                <a:blip r:embed="rId5"/>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58C68DB-12B4-4FA3-A8C0-7D7BD33AFCCB}"/>
                  </a:ext>
                </a:extLst>
              </p:cNvPr>
              <p:cNvSpPr txBox="1"/>
              <p:nvPr/>
            </p:nvSpPr>
            <p:spPr>
              <a:xfrm>
                <a:off x="4606660" y="2624896"/>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4" name="文本框 33">
                <a:extLst>
                  <a:ext uri="{FF2B5EF4-FFF2-40B4-BE49-F238E27FC236}">
                    <a16:creationId xmlns:a16="http://schemas.microsoft.com/office/drawing/2014/main" id="{358C68DB-12B4-4FA3-A8C0-7D7BD33AFCCB}"/>
                  </a:ext>
                </a:extLst>
              </p:cNvPr>
              <p:cNvSpPr txBox="1">
                <a:spLocks noRot="1" noChangeAspect="1" noMove="1" noResize="1" noEditPoints="1" noAdjustHandles="1" noChangeArrowheads="1" noChangeShapeType="1" noTextEdit="1"/>
              </p:cNvSpPr>
              <p:nvPr/>
            </p:nvSpPr>
            <p:spPr>
              <a:xfrm>
                <a:off x="4606660" y="2624896"/>
                <a:ext cx="997203" cy="307777"/>
              </a:xfrm>
              <a:prstGeom prst="rect">
                <a:avLst/>
              </a:prstGeom>
              <a:blipFill>
                <a:blip r:embed="rId6"/>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D1956C9-91D1-BB57-3369-6FE7EDBC2F38}"/>
                  </a:ext>
                </a:extLst>
              </p:cNvPr>
              <p:cNvSpPr txBox="1"/>
              <p:nvPr/>
            </p:nvSpPr>
            <p:spPr>
              <a:xfrm>
                <a:off x="5346667" y="2640308"/>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5" name="文本框 34">
                <a:extLst>
                  <a:ext uri="{FF2B5EF4-FFF2-40B4-BE49-F238E27FC236}">
                    <a16:creationId xmlns:a16="http://schemas.microsoft.com/office/drawing/2014/main" id="{CD1956C9-91D1-BB57-3369-6FE7EDBC2F38}"/>
                  </a:ext>
                </a:extLst>
              </p:cNvPr>
              <p:cNvSpPr txBox="1">
                <a:spLocks noRot="1" noChangeAspect="1" noMove="1" noResize="1" noEditPoints="1" noAdjustHandles="1" noChangeArrowheads="1" noChangeShapeType="1" noTextEdit="1"/>
              </p:cNvSpPr>
              <p:nvPr/>
            </p:nvSpPr>
            <p:spPr>
              <a:xfrm>
                <a:off x="5346667" y="2640308"/>
                <a:ext cx="997203" cy="307777"/>
              </a:xfrm>
              <a:prstGeom prst="rect">
                <a:avLst/>
              </a:prstGeom>
              <a:blipFill>
                <a:blip r:embed="rId4"/>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E57AE17-9CC2-5679-24EC-3C5D1B36102D}"/>
                  </a:ext>
                </a:extLst>
              </p:cNvPr>
              <p:cNvSpPr txBox="1"/>
              <p:nvPr/>
            </p:nvSpPr>
            <p:spPr>
              <a:xfrm>
                <a:off x="6077804" y="2642461"/>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6" name="文本框 35">
                <a:extLst>
                  <a:ext uri="{FF2B5EF4-FFF2-40B4-BE49-F238E27FC236}">
                    <a16:creationId xmlns:a16="http://schemas.microsoft.com/office/drawing/2014/main" id="{DE57AE17-9CC2-5679-24EC-3C5D1B36102D}"/>
                  </a:ext>
                </a:extLst>
              </p:cNvPr>
              <p:cNvSpPr txBox="1">
                <a:spLocks noRot="1" noChangeAspect="1" noMove="1" noResize="1" noEditPoints="1" noAdjustHandles="1" noChangeArrowheads="1" noChangeShapeType="1" noTextEdit="1"/>
              </p:cNvSpPr>
              <p:nvPr/>
            </p:nvSpPr>
            <p:spPr>
              <a:xfrm>
                <a:off x="6077804" y="2642461"/>
                <a:ext cx="997203" cy="307777"/>
              </a:xfrm>
              <a:prstGeom prst="rect">
                <a:avLst/>
              </a:prstGeom>
              <a:blipFill>
                <a:blip r:embed="rId4"/>
                <a:stretch>
                  <a:fillRect b="-7843"/>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AE684BDE-E6F9-F995-230B-3ECC6D254F99}"/>
              </a:ext>
            </a:extLst>
          </p:cNvPr>
          <p:cNvSpPr txBox="1"/>
          <p:nvPr/>
        </p:nvSpPr>
        <p:spPr>
          <a:xfrm>
            <a:off x="4334903" y="5593194"/>
            <a:ext cx="216233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One piece of sliced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signal</a:t>
            </a:r>
          </a:p>
        </p:txBody>
      </p:sp>
      <p:sp>
        <p:nvSpPr>
          <p:cNvPr id="39" name="文本框 38">
            <a:extLst>
              <a:ext uri="{FF2B5EF4-FFF2-40B4-BE49-F238E27FC236}">
                <a16:creationId xmlns:a16="http://schemas.microsoft.com/office/drawing/2014/main" id="{2A4007B8-60B1-0CF7-70D9-B729B0120567}"/>
              </a:ext>
            </a:extLst>
          </p:cNvPr>
          <p:cNvSpPr txBox="1"/>
          <p:nvPr/>
        </p:nvSpPr>
        <p:spPr>
          <a:xfrm>
            <a:off x="2653454" y="1249269"/>
            <a:ext cx="6094520" cy="1200329"/>
          </a:xfrm>
          <a:prstGeom prst="rect">
            <a:avLst/>
          </a:prstGeom>
          <a:noFill/>
        </p:spPr>
        <p:txBody>
          <a:bodyPr wrap="square">
            <a:spAutoFit/>
          </a:bodyPr>
          <a:lstStyle/>
          <a:p>
            <a:r>
              <a:rPr lang="en-US" altLang="zh-CN" dirty="0"/>
              <a:t>Obtain Template:</a:t>
            </a:r>
          </a:p>
          <a:p>
            <a:endParaRPr lang="en-US" altLang="zh-CN" dirty="0"/>
          </a:p>
          <a:p>
            <a:r>
              <a:rPr lang="en-US" altLang="zh-CN" dirty="0"/>
              <a:t>Segmentation based on large peaks and margins </a:t>
            </a:r>
          </a:p>
          <a:p>
            <a:endParaRPr lang="zh-CN" altLang="en-US" dirty="0"/>
          </a:p>
        </p:txBody>
      </p:sp>
    </p:spTree>
    <p:extLst>
      <p:ext uri="{BB962C8B-B14F-4D97-AF65-F5344CB8AC3E}">
        <p14:creationId xmlns:p14="http://schemas.microsoft.com/office/powerpoint/2010/main" val="272274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92DEFBCD-398F-D31A-5812-D71F8C6DA10B}"/>
              </a:ext>
            </a:extLst>
          </p:cNvPr>
          <p:cNvPicPr>
            <a:picLocks noChangeAspect="1"/>
          </p:cNvPicPr>
          <p:nvPr/>
        </p:nvPicPr>
        <p:blipFill rotWithShape="1">
          <a:blip r:embed="rId3">
            <a:extLst>
              <a:ext uri="{28A0092B-C50C-407E-A947-70E740481C1C}">
                <a14:useLocalDpi xmlns:a14="http://schemas.microsoft.com/office/drawing/2010/main" val="0"/>
              </a:ext>
            </a:extLst>
          </a:blip>
          <a:srcRect l="5170"/>
          <a:stretch/>
        </p:blipFill>
        <p:spPr>
          <a:xfrm>
            <a:off x="-1" y="3810000"/>
            <a:ext cx="11561686" cy="3048000"/>
          </a:xfrm>
          <a:prstGeom prst="rect">
            <a:avLst/>
          </a:prstGeom>
        </p:spPr>
      </p:pic>
      <p:pic>
        <p:nvPicPr>
          <p:cNvPr id="6" name="图片 5">
            <a:extLst>
              <a:ext uri="{FF2B5EF4-FFF2-40B4-BE49-F238E27FC236}">
                <a16:creationId xmlns:a16="http://schemas.microsoft.com/office/drawing/2014/main" id="{6642C98A-F232-7662-C2E6-9CC5F07903BA}"/>
              </a:ext>
            </a:extLst>
          </p:cNvPr>
          <p:cNvPicPr>
            <a:picLocks noChangeAspect="1"/>
          </p:cNvPicPr>
          <p:nvPr/>
        </p:nvPicPr>
        <p:blipFill rotWithShape="1">
          <a:blip r:embed="rId4">
            <a:extLst>
              <a:ext uri="{28A0092B-C50C-407E-A947-70E740481C1C}">
                <a14:useLocalDpi xmlns:a14="http://schemas.microsoft.com/office/drawing/2010/main" val="0"/>
              </a:ext>
            </a:extLst>
          </a:blip>
          <a:srcRect l="5170"/>
          <a:stretch/>
        </p:blipFill>
        <p:spPr>
          <a:xfrm>
            <a:off x="-1" y="951766"/>
            <a:ext cx="11561685" cy="3048000"/>
          </a:xfrm>
          <a:prstGeom prst="rect">
            <a:avLst/>
          </a:prstGeom>
        </p:spPr>
      </p:pic>
      <p:sp>
        <p:nvSpPr>
          <p:cNvPr id="3" name="文本框 2">
            <a:extLst>
              <a:ext uri="{FF2B5EF4-FFF2-40B4-BE49-F238E27FC236}">
                <a16:creationId xmlns:a16="http://schemas.microsoft.com/office/drawing/2014/main" id="{D8DA662B-80EE-C685-D979-FF36126E26DF}"/>
              </a:ext>
            </a:extLst>
          </p:cNvPr>
          <p:cNvSpPr txBox="1"/>
          <p:nvPr/>
        </p:nvSpPr>
        <p:spPr>
          <a:xfrm>
            <a:off x="5580363" y="885615"/>
            <a:ext cx="1530036" cy="369332"/>
          </a:xfrm>
          <a:prstGeom prst="rect">
            <a:avLst/>
          </a:prstGeom>
          <a:noFill/>
          <a:ln w="12700">
            <a:solidFill>
              <a:schemeClr val="tx1"/>
            </a:solidFill>
          </a:ln>
        </p:spPr>
        <p:txBody>
          <a:bodyPr wrap="square" rtlCol="0">
            <a:spAutoFit/>
          </a:bodyPr>
          <a:lstStyle/>
          <a:p>
            <a:pPr algn="ctr"/>
            <a:r>
              <a:rPr lang="en-US" altLang="zh-CN" dirty="0"/>
              <a:t>Last week</a:t>
            </a:r>
            <a:endParaRPr lang="zh-CN" altLang="en-US" dirty="0"/>
          </a:p>
        </p:txBody>
      </p:sp>
      <p:sp>
        <p:nvSpPr>
          <p:cNvPr id="5" name="文本框 4">
            <a:extLst>
              <a:ext uri="{FF2B5EF4-FFF2-40B4-BE49-F238E27FC236}">
                <a16:creationId xmlns:a16="http://schemas.microsoft.com/office/drawing/2014/main" id="{587527FA-307F-7810-A396-D9AC89BB5D85}"/>
              </a:ext>
            </a:extLst>
          </p:cNvPr>
          <p:cNvSpPr txBox="1"/>
          <p:nvPr/>
        </p:nvSpPr>
        <p:spPr>
          <a:xfrm>
            <a:off x="638321" y="895821"/>
            <a:ext cx="1530036" cy="369332"/>
          </a:xfrm>
          <a:prstGeom prst="rect">
            <a:avLst/>
          </a:prstGeom>
          <a:noFill/>
          <a:ln w="12700">
            <a:solidFill>
              <a:schemeClr val="tx1"/>
            </a:solidFill>
          </a:ln>
        </p:spPr>
        <p:txBody>
          <a:bodyPr wrap="square" rtlCol="0">
            <a:spAutoFit/>
          </a:bodyPr>
          <a:lstStyle/>
          <a:p>
            <a:pPr algn="ctr"/>
            <a:r>
              <a:rPr lang="en-US" altLang="zh-CN" dirty="0"/>
              <a:t>This week</a:t>
            </a:r>
            <a:endParaRPr lang="zh-CN" altLang="en-US" dirty="0"/>
          </a:p>
        </p:txBody>
      </p:sp>
      <p:sp>
        <p:nvSpPr>
          <p:cNvPr id="7" name="文本框 6">
            <a:extLst>
              <a:ext uri="{FF2B5EF4-FFF2-40B4-BE49-F238E27FC236}">
                <a16:creationId xmlns:a16="http://schemas.microsoft.com/office/drawing/2014/main" id="{15F90B7C-B132-12F7-DCFA-E2A806C318D2}"/>
              </a:ext>
            </a:extLst>
          </p:cNvPr>
          <p:cNvSpPr txBox="1"/>
          <p:nvPr/>
        </p:nvSpPr>
        <p:spPr>
          <a:xfrm>
            <a:off x="10295137" y="1868386"/>
            <a:ext cx="2000435" cy="923330"/>
          </a:xfrm>
          <a:prstGeom prst="rect">
            <a:avLst/>
          </a:prstGeom>
          <a:noFill/>
        </p:spPr>
        <p:txBody>
          <a:bodyPr wrap="square" rtlCol="0">
            <a:spAutoFit/>
          </a:bodyPr>
          <a:lstStyle/>
          <a:p>
            <a:r>
              <a:rPr lang="en-US" altLang="zh-CN" dirty="0"/>
              <a:t>S prediction is much better this week</a:t>
            </a:r>
            <a:endParaRPr lang="zh-CN" altLang="en-US" dirty="0"/>
          </a:p>
        </p:txBody>
      </p:sp>
      <p:sp>
        <p:nvSpPr>
          <p:cNvPr id="8" name="文本框 7">
            <a:extLst>
              <a:ext uri="{FF2B5EF4-FFF2-40B4-BE49-F238E27FC236}">
                <a16:creationId xmlns:a16="http://schemas.microsoft.com/office/drawing/2014/main" id="{4D065198-6532-9204-7B1C-B16E08DCEC25}"/>
              </a:ext>
            </a:extLst>
          </p:cNvPr>
          <p:cNvSpPr txBox="1"/>
          <p:nvPr/>
        </p:nvSpPr>
        <p:spPr>
          <a:xfrm>
            <a:off x="10295137" y="4410670"/>
            <a:ext cx="2000435" cy="1477328"/>
          </a:xfrm>
          <a:prstGeom prst="rect">
            <a:avLst/>
          </a:prstGeom>
          <a:noFill/>
        </p:spPr>
        <p:txBody>
          <a:bodyPr wrap="square" rtlCol="0">
            <a:spAutoFit/>
          </a:bodyPr>
          <a:lstStyle/>
          <a:p>
            <a:r>
              <a:rPr lang="en-US" altLang="zh-CN" dirty="0"/>
              <a:t>Both of them have many outliers with different patterns. </a:t>
            </a:r>
          </a:p>
        </p:txBody>
      </p:sp>
    </p:spTree>
    <p:extLst>
      <p:ext uri="{BB962C8B-B14F-4D97-AF65-F5344CB8AC3E}">
        <p14:creationId xmlns:p14="http://schemas.microsoft.com/office/powerpoint/2010/main" val="93524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E58AA47F-9157-2129-D264-35E502E82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105" y="1501725"/>
            <a:ext cx="4845538" cy="3876431"/>
          </a:xfrm>
          <a:prstGeom prst="rect">
            <a:avLst/>
          </a:prstGeom>
        </p:spPr>
      </p:pic>
      <p:pic>
        <p:nvPicPr>
          <p:cNvPr id="6" name="图片 5">
            <a:extLst>
              <a:ext uri="{FF2B5EF4-FFF2-40B4-BE49-F238E27FC236}">
                <a16:creationId xmlns:a16="http://schemas.microsoft.com/office/drawing/2014/main" id="{58A85F4A-31E1-C03E-5FC0-A185BA736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463" y="1501726"/>
            <a:ext cx="4845537" cy="3876430"/>
          </a:xfrm>
          <a:prstGeom prst="rect">
            <a:avLst/>
          </a:prstGeom>
        </p:spPr>
      </p:pic>
      <p:sp>
        <p:nvSpPr>
          <p:cNvPr id="7" name="文本框 6">
            <a:extLst>
              <a:ext uri="{FF2B5EF4-FFF2-40B4-BE49-F238E27FC236}">
                <a16:creationId xmlns:a16="http://schemas.microsoft.com/office/drawing/2014/main" id="{16651419-2724-6032-03D5-B302BB308044}"/>
              </a:ext>
            </a:extLst>
          </p:cNvPr>
          <p:cNvSpPr txBox="1"/>
          <p:nvPr/>
        </p:nvSpPr>
        <p:spPr>
          <a:xfrm>
            <a:off x="3634154" y="1411568"/>
            <a:ext cx="445477" cy="369332"/>
          </a:xfrm>
          <a:prstGeom prst="rect">
            <a:avLst/>
          </a:prstGeom>
          <a:noFill/>
        </p:spPr>
        <p:txBody>
          <a:bodyPr wrap="square" rtlCol="0">
            <a:spAutoFit/>
          </a:bodyPr>
          <a:lstStyle/>
          <a:p>
            <a:r>
              <a:rPr lang="en-US" altLang="zh-CN" dirty="0"/>
              <a:t>S</a:t>
            </a:r>
            <a:endParaRPr lang="zh-CN" altLang="en-US" dirty="0"/>
          </a:p>
        </p:txBody>
      </p:sp>
      <p:sp>
        <p:nvSpPr>
          <p:cNvPr id="8" name="文本框 7">
            <a:extLst>
              <a:ext uri="{FF2B5EF4-FFF2-40B4-BE49-F238E27FC236}">
                <a16:creationId xmlns:a16="http://schemas.microsoft.com/office/drawing/2014/main" id="{3B20EA30-8C8E-B153-9CC2-D11D88CB1407}"/>
              </a:ext>
            </a:extLst>
          </p:cNvPr>
          <p:cNvSpPr txBox="1"/>
          <p:nvPr/>
        </p:nvSpPr>
        <p:spPr>
          <a:xfrm>
            <a:off x="7921380" y="1411568"/>
            <a:ext cx="1003789" cy="369332"/>
          </a:xfrm>
          <a:prstGeom prst="rect">
            <a:avLst/>
          </a:prstGeom>
          <a:noFill/>
        </p:spPr>
        <p:txBody>
          <a:bodyPr wrap="square" rtlCol="0">
            <a:spAutoFit/>
          </a:bodyPr>
          <a:lstStyle/>
          <a:p>
            <a:r>
              <a:rPr lang="en-US" altLang="zh-CN" dirty="0"/>
              <a:t>D</a:t>
            </a:r>
            <a:endParaRPr lang="zh-CN" altLang="en-US" dirty="0"/>
          </a:p>
        </p:txBody>
      </p:sp>
      <p:sp>
        <p:nvSpPr>
          <p:cNvPr id="9" name="文本框 8">
            <a:extLst>
              <a:ext uri="{FF2B5EF4-FFF2-40B4-BE49-F238E27FC236}">
                <a16:creationId xmlns:a16="http://schemas.microsoft.com/office/drawing/2014/main" id="{78018D2F-129C-5E7C-C32A-7207E8D7AF42}"/>
              </a:ext>
            </a:extLst>
          </p:cNvPr>
          <p:cNvSpPr txBox="1"/>
          <p:nvPr/>
        </p:nvSpPr>
        <p:spPr>
          <a:xfrm>
            <a:off x="3278079" y="5406218"/>
            <a:ext cx="1302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Nice!</a:t>
            </a:r>
          </a:p>
        </p:txBody>
      </p:sp>
      <p:sp>
        <p:nvSpPr>
          <p:cNvPr id="11" name="文本框 10">
            <a:extLst>
              <a:ext uri="{FF2B5EF4-FFF2-40B4-BE49-F238E27FC236}">
                <a16:creationId xmlns:a16="http://schemas.microsoft.com/office/drawing/2014/main" id="{27159CE9-3AF0-4758-DFD9-690BCE4C5132}"/>
              </a:ext>
            </a:extLst>
          </p:cNvPr>
          <p:cNvSpPr txBox="1"/>
          <p:nvPr/>
        </p:nvSpPr>
        <p:spPr>
          <a:xfrm>
            <a:off x="5732946" y="5406218"/>
            <a:ext cx="4673856" cy="646331"/>
          </a:xfrm>
          <a:prstGeom prst="rect">
            <a:avLst/>
          </a:prstGeom>
          <a:noFill/>
        </p:spPr>
        <p:txBody>
          <a:bodyPr wrap="square">
            <a:spAutoFit/>
          </a:bodyPr>
          <a:lstStyle/>
          <a:p>
            <a:pPr algn="ctr"/>
            <a:r>
              <a:rPr lang="en-US" altLang="zh-CN" dirty="0"/>
              <a:t>The effect of D has dropped slightly, from 5.8 to 6.24.</a:t>
            </a:r>
            <a:endParaRPr lang="zh-CN" altLang="en-US" dirty="0"/>
          </a:p>
        </p:txBody>
      </p:sp>
    </p:spTree>
    <p:extLst>
      <p:ext uri="{BB962C8B-B14F-4D97-AF65-F5344CB8AC3E}">
        <p14:creationId xmlns:p14="http://schemas.microsoft.com/office/powerpoint/2010/main" val="427267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E58AA47F-9157-2129-D264-35E502E82A20}"/>
              </a:ext>
            </a:extLst>
          </p:cNvPr>
          <p:cNvPicPr>
            <a:picLocks noChangeAspect="1"/>
          </p:cNvPicPr>
          <p:nvPr/>
        </p:nvPicPr>
        <p:blipFill rotWithShape="1">
          <a:blip r:embed="rId3">
            <a:extLst>
              <a:ext uri="{28A0092B-C50C-407E-A947-70E740481C1C}">
                <a14:useLocalDpi xmlns:a14="http://schemas.microsoft.com/office/drawing/2010/main" val="0"/>
              </a:ext>
            </a:extLst>
          </a:blip>
          <a:srcRect t="7886" r="6600"/>
          <a:stretch/>
        </p:blipFill>
        <p:spPr>
          <a:xfrm>
            <a:off x="4786515" y="1105449"/>
            <a:ext cx="4740501" cy="2670028"/>
          </a:xfrm>
          <a:prstGeom prst="rect">
            <a:avLst/>
          </a:prstGeom>
        </p:spPr>
      </p:pic>
      <p:pic>
        <p:nvPicPr>
          <p:cNvPr id="3" name="图片 2">
            <a:extLst>
              <a:ext uri="{FF2B5EF4-FFF2-40B4-BE49-F238E27FC236}">
                <a16:creationId xmlns:a16="http://schemas.microsoft.com/office/drawing/2014/main" id="{17F168C1-4EBE-136D-285E-50145DAFA3A6}"/>
              </a:ext>
            </a:extLst>
          </p:cNvPr>
          <p:cNvPicPr>
            <a:picLocks noChangeAspect="1"/>
          </p:cNvPicPr>
          <p:nvPr/>
        </p:nvPicPr>
        <p:blipFill rotWithShape="1">
          <a:blip r:embed="rId4">
            <a:extLst>
              <a:ext uri="{28A0092B-C50C-407E-A947-70E740481C1C}">
                <a14:useLocalDpi xmlns:a14="http://schemas.microsoft.com/office/drawing/2010/main" val="0"/>
              </a:ext>
            </a:extLst>
          </a:blip>
          <a:srcRect l="6368" t="9529" r="7720" b="6298"/>
          <a:stretch/>
        </p:blipFill>
        <p:spPr>
          <a:xfrm>
            <a:off x="5094092" y="4239679"/>
            <a:ext cx="4445251" cy="2559264"/>
          </a:xfrm>
          <a:prstGeom prst="rect">
            <a:avLst/>
          </a:prstGeom>
        </p:spPr>
      </p:pic>
      <p:pic>
        <p:nvPicPr>
          <p:cNvPr id="5" name="图片 4">
            <a:extLst>
              <a:ext uri="{FF2B5EF4-FFF2-40B4-BE49-F238E27FC236}">
                <a16:creationId xmlns:a16="http://schemas.microsoft.com/office/drawing/2014/main" id="{32813B5C-58C0-4352-24AF-09139145D8FB}"/>
              </a:ext>
            </a:extLst>
          </p:cNvPr>
          <p:cNvPicPr>
            <a:picLocks noChangeAspect="1"/>
          </p:cNvPicPr>
          <p:nvPr/>
        </p:nvPicPr>
        <p:blipFill rotWithShape="1">
          <a:blip r:embed="rId5">
            <a:extLst>
              <a:ext uri="{28A0092B-C50C-407E-A947-70E740481C1C}">
                <a14:useLocalDpi xmlns:a14="http://schemas.microsoft.com/office/drawing/2010/main" val="0"/>
              </a:ext>
            </a:extLst>
          </a:blip>
          <a:srcRect l="51572" t="1562" r="9332" b="6455"/>
          <a:stretch/>
        </p:blipFill>
        <p:spPr>
          <a:xfrm>
            <a:off x="108636" y="3995311"/>
            <a:ext cx="4766648" cy="2803632"/>
          </a:xfrm>
          <a:prstGeom prst="rect">
            <a:avLst/>
          </a:prstGeom>
        </p:spPr>
      </p:pic>
      <p:pic>
        <p:nvPicPr>
          <p:cNvPr id="9" name="图片 8">
            <a:extLst>
              <a:ext uri="{FF2B5EF4-FFF2-40B4-BE49-F238E27FC236}">
                <a16:creationId xmlns:a16="http://schemas.microsoft.com/office/drawing/2014/main" id="{373B3BFB-9628-F60B-8685-2A58A928A698}"/>
              </a:ext>
            </a:extLst>
          </p:cNvPr>
          <p:cNvPicPr>
            <a:picLocks noChangeAspect="1"/>
          </p:cNvPicPr>
          <p:nvPr/>
        </p:nvPicPr>
        <p:blipFill rotWithShape="1">
          <a:blip r:embed="rId5">
            <a:extLst>
              <a:ext uri="{28A0092B-C50C-407E-A947-70E740481C1C}">
                <a14:useLocalDpi xmlns:a14="http://schemas.microsoft.com/office/drawing/2010/main" val="0"/>
              </a:ext>
            </a:extLst>
          </a:blip>
          <a:srcRect l="9799" t="1562" r="50383" b="-1562"/>
          <a:stretch/>
        </p:blipFill>
        <p:spPr>
          <a:xfrm>
            <a:off x="180658" y="916463"/>
            <a:ext cx="4854578" cy="3048000"/>
          </a:xfrm>
          <a:prstGeom prst="rect">
            <a:avLst/>
          </a:prstGeom>
        </p:spPr>
      </p:pic>
      <p:sp>
        <p:nvSpPr>
          <p:cNvPr id="11" name="文本框 10">
            <a:extLst>
              <a:ext uri="{FF2B5EF4-FFF2-40B4-BE49-F238E27FC236}">
                <a16:creationId xmlns:a16="http://schemas.microsoft.com/office/drawing/2014/main" id="{A8DFA921-2590-6CA7-DCFC-4985F35C7478}"/>
              </a:ext>
            </a:extLst>
          </p:cNvPr>
          <p:cNvSpPr txBox="1"/>
          <p:nvPr/>
        </p:nvSpPr>
        <p:spPr>
          <a:xfrm>
            <a:off x="9373346" y="1304054"/>
            <a:ext cx="2969537" cy="1477328"/>
          </a:xfrm>
          <a:prstGeom prst="rect">
            <a:avLst/>
          </a:prstGeom>
          <a:noFill/>
        </p:spPr>
        <p:txBody>
          <a:bodyPr wrap="square">
            <a:spAutoFit/>
          </a:bodyPr>
          <a:lstStyle/>
          <a:p>
            <a:r>
              <a:rPr lang="en-US" altLang="zh-CN" dirty="0"/>
              <a:t>Outliers are centered in train dataset, leading to a scattered distribution of predicted values.</a:t>
            </a:r>
            <a:endParaRPr lang="zh-CN" altLang="en-US" dirty="0"/>
          </a:p>
        </p:txBody>
      </p:sp>
      <p:sp>
        <p:nvSpPr>
          <p:cNvPr id="12" name="文本框 11">
            <a:extLst>
              <a:ext uri="{FF2B5EF4-FFF2-40B4-BE49-F238E27FC236}">
                <a16:creationId xmlns:a16="http://schemas.microsoft.com/office/drawing/2014/main" id="{263E63D0-ED8E-7164-32D6-F26412C9D0DD}"/>
              </a:ext>
            </a:extLst>
          </p:cNvPr>
          <p:cNvSpPr txBox="1"/>
          <p:nvPr/>
        </p:nvSpPr>
        <p:spPr>
          <a:xfrm>
            <a:off x="9446717" y="4347450"/>
            <a:ext cx="2969537" cy="2031325"/>
          </a:xfrm>
          <a:prstGeom prst="rect">
            <a:avLst/>
          </a:prstGeom>
          <a:noFill/>
        </p:spPr>
        <p:txBody>
          <a:bodyPr wrap="square">
            <a:spAutoFit/>
          </a:bodyPr>
          <a:lstStyle/>
          <a:p>
            <a:r>
              <a:rPr lang="en-US" altLang="zh-CN" dirty="0"/>
              <a:t>Outliers are concentrated in test dataset, leading to a centered distribution of predicted values, but there are many </a:t>
            </a:r>
            <a:r>
              <a:rPr lang="en-US" altLang="zh-CN" dirty="0">
                <a:solidFill>
                  <a:schemeClr val="accent6"/>
                </a:solidFill>
              </a:rPr>
              <a:t>outliners</a:t>
            </a:r>
            <a:r>
              <a:rPr lang="en-US" altLang="zh-CN" dirty="0"/>
              <a:t>.</a:t>
            </a:r>
            <a:endParaRPr lang="zh-CN" altLang="en-US" dirty="0"/>
          </a:p>
        </p:txBody>
      </p:sp>
      <p:sp>
        <p:nvSpPr>
          <p:cNvPr id="13" name="矩形 12">
            <a:extLst>
              <a:ext uri="{FF2B5EF4-FFF2-40B4-BE49-F238E27FC236}">
                <a16:creationId xmlns:a16="http://schemas.microsoft.com/office/drawing/2014/main" id="{E5ED7F8E-6B27-3AE9-C32D-B5A7AA495057}"/>
              </a:ext>
            </a:extLst>
          </p:cNvPr>
          <p:cNvSpPr/>
          <p:nvPr/>
        </p:nvSpPr>
        <p:spPr>
          <a:xfrm>
            <a:off x="545911" y="3896436"/>
            <a:ext cx="852986" cy="2933355"/>
          </a:xfrm>
          <a:prstGeom prst="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7E03C7C-AC24-EF39-4B8C-626949087024}"/>
              </a:ext>
            </a:extLst>
          </p:cNvPr>
          <p:cNvSpPr/>
          <p:nvPr/>
        </p:nvSpPr>
        <p:spPr>
          <a:xfrm>
            <a:off x="5540991" y="3896436"/>
            <a:ext cx="3832355" cy="921223"/>
          </a:xfrm>
          <a:prstGeom prst="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1C91F976-B915-A1EF-A286-C723D8070BEC}"/>
              </a:ext>
            </a:extLst>
          </p:cNvPr>
          <p:cNvCxnSpPr/>
          <p:nvPr/>
        </p:nvCxnSpPr>
        <p:spPr>
          <a:xfrm>
            <a:off x="1398897" y="3994017"/>
            <a:ext cx="414209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EE8CD2D-F6A5-DE5F-567C-4E89351ADD3F}"/>
              </a:ext>
            </a:extLst>
          </p:cNvPr>
          <p:cNvCxnSpPr>
            <a:cxnSpLocks/>
          </p:cNvCxnSpPr>
          <p:nvPr/>
        </p:nvCxnSpPr>
        <p:spPr>
          <a:xfrm>
            <a:off x="8652681" y="4817659"/>
            <a:ext cx="960033" cy="131462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ED8F353C-EC02-9E35-A352-2C5CCCA4401F}"/>
              </a:ext>
            </a:extLst>
          </p:cNvPr>
          <p:cNvSpPr/>
          <p:nvPr/>
        </p:nvSpPr>
        <p:spPr>
          <a:xfrm flipH="1">
            <a:off x="1733263" y="1304054"/>
            <a:ext cx="3039604" cy="2177281"/>
          </a:xfrm>
          <a:prstGeom prst="parallelogram">
            <a:avLst>
              <a:gd name="adj" fmla="val 54139"/>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07370386-C094-E557-AE0D-CF8E34D91E89}"/>
              </a:ext>
            </a:extLst>
          </p:cNvPr>
          <p:cNvCxnSpPr>
            <a:cxnSpLocks/>
          </p:cNvCxnSpPr>
          <p:nvPr/>
        </p:nvCxnSpPr>
        <p:spPr>
          <a:xfrm flipV="1">
            <a:off x="3946154" y="791029"/>
            <a:ext cx="3370563" cy="119275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E006C78-F428-C1AC-61F2-3F080578D4BE}"/>
              </a:ext>
            </a:extLst>
          </p:cNvPr>
          <p:cNvSpPr txBox="1"/>
          <p:nvPr/>
        </p:nvSpPr>
        <p:spPr>
          <a:xfrm>
            <a:off x="7307752" y="10749"/>
            <a:ext cx="4666343" cy="923330"/>
          </a:xfrm>
          <a:prstGeom prst="rect">
            <a:avLst/>
          </a:prstGeom>
          <a:noFill/>
        </p:spPr>
        <p:txBody>
          <a:bodyPr wrap="square">
            <a:spAutoFit/>
          </a:bodyPr>
          <a:lstStyle/>
          <a:p>
            <a:r>
              <a:rPr lang="en-US" altLang="zh-CN" dirty="0"/>
              <a:t>Obtaining templates from signals after slicing has a significant impact on </a:t>
            </a:r>
            <a:r>
              <a:rPr lang="en-US" altLang="zh-CN" b="1" dirty="0"/>
              <a:t>the height of small peaks.</a:t>
            </a:r>
            <a:endParaRPr lang="zh-CN" altLang="en-US" b="1" dirty="0"/>
          </a:p>
        </p:txBody>
      </p:sp>
      <p:sp>
        <p:nvSpPr>
          <p:cNvPr id="28" name="文本框 27">
            <a:extLst>
              <a:ext uri="{FF2B5EF4-FFF2-40B4-BE49-F238E27FC236}">
                <a16:creationId xmlns:a16="http://schemas.microsoft.com/office/drawing/2014/main" id="{A8E32379-1B8F-FB4E-BF97-28667E4C0C44}"/>
              </a:ext>
            </a:extLst>
          </p:cNvPr>
          <p:cNvSpPr txBox="1"/>
          <p:nvPr/>
        </p:nvSpPr>
        <p:spPr>
          <a:xfrm>
            <a:off x="-204510" y="3964463"/>
            <a:ext cx="1530036" cy="369332"/>
          </a:xfrm>
          <a:prstGeom prst="rect">
            <a:avLst/>
          </a:prstGeom>
          <a:noFill/>
          <a:ln w="12700">
            <a:noFill/>
          </a:ln>
        </p:spPr>
        <p:txBody>
          <a:bodyPr wrap="square" rtlCol="0">
            <a:spAutoFit/>
          </a:bodyPr>
          <a:lstStyle/>
          <a:p>
            <a:pPr algn="ctr"/>
            <a:r>
              <a:rPr lang="en-US" altLang="zh-CN" dirty="0"/>
              <a:t>Last Week</a:t>
            </a:r>
            <a:endParaRPr lang="zh-CN" altLang="en-US" dirty="0"/>
          </a:p>
        </p:txBody>
      </p:sp>
      <p:sp>
        <p:nvSpPr>
          <p:cNvPr id="29" name="文本框 28">
            <a:extLst>
              <a:ext uri="{FF2B5EF4-FFF2-40B4-BE49-F238E27FC236}">
                <a16:creationId xmlns:a16="http://schemas.microsoft.com/office/drawing/2014/main" id="{8D73D78F-C36E-616F-E84F-6B9F11A5DDEC}"/>
              </a:ext>
            </a:extLst>
          </p:cNvPr>
          <p:cNvSpPr txBox="1"/>
          <p:nvPr/>
        </p:nvSpPr>
        <p:spPr>
          <a:xfrm>
            <a:off x="-204510" y="843141"/>
            <a:ext cx="1530036" cy="369332"/>
          </a:xfrm>
          <a:prstGeom prst="rect">
            <a:avLst/>
          </a:prstGeom>
          <a:noFill/>
          <a:ln w="12700">
            <a:noFill/>
          </a:ln>
        </p:spPr>
        <p:txBody>
          <a:bodyPr wrap="square" rtlCol="0">
            <a:spAutoFit/>
          </a:bodyPr>
          <a:lstStyle/>
          <a:p>
            <a:pPr algn="ctr"/>
            <a:r>
              <a:rPr lang="en-US" altLang="zh-CN" dirty="0"/>
              <a:t>This Week</a:t>
            </a:r>
            <a:endParaRPr lang="zh-CN" altLang="en-US" dirty="0"/>
          </a:p>
        </p:txBody>
      </p:sp>
    </p:spTree>
    <p:extLst>
      <p:ext uri="{BB962C8B-B14F-4D97-AF65-F5344CB8AC3E}">
        <p14:creationId xmlns:p14="http://schemas.microsoft.com/office/powerpoint/2010/main" val="187418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5" name="图片 4">
            <a:extLst>
              <a:ext uri="{FF2B5EF4-FFF2-40B4-BE49-F238E27FC236}">
                <a16:creationId xmlns:a16="http://schemas.microsoft.com/office/drawing/2014/main" id="{73CF8F82-FC9A-5819-9D39-A150646F87C7}"/>
              </a:ext>
            </a:extLst>
          </p:cNvPr>
          <p:cNvPicPr>
            <a:picLocks noChangeAspect="1"/>
          </p:cNvPicPr>
          <p:nvPr/>
        </p:nvPicPr>
        <p:blipFill rotWithShape="1">
          <a:blip r:embed="rId3">
            <a:extLst>
              <a:ext uri="{28A0092B-C50C-407E-A947-70E740481C1C}">
                <a14:useLocalDpi xmlns:a14="http://schemas.microsoft.com/office/drawing/2010/main" val="0"/>
              </a:ext>
            </a:extLst>
          </a:blip>
          <a:srcRect l="7371" r="8234"/>
          <a:stretch/>
        </p:blipFill>
        <p:spPr>
          <a:xfrm>
            <a:off x="1317597" y="1037363"/>
            <a:ext cx="10092160" cy="4783274"/>
          </a:xfrm>
          <a:prstGeom prst="rect">
            <a:avLst/>
          </a:prstGeom>
        </p:spPr>
      </p:pic>
      <p:sp>
        <p:nvSpPr>
          <p:cNvPr id="9" name="文本框 8">
            <a:extLst>
              <a:ext uri="{FF2B5EF4-FFF2-40B4-BE49-F238E27FC236}">
                <a16:creationId xmlns:a16="http://schemas.microsoft.com/office/drawing/2014/main" id="{93B50EA0-2046-D23F-A5CE-B398E0ADE0F8}"/>
              </a:ext>
            </a:extLst>
          </p:cNvPr>
          <p:cNvSpPr txBox="1"/>
          <p:nvPr/>
        </p:nvSpPr>
        <p:spPr>
          <a:xfrm>
            <a:off x="4235204" y="5649219"/>
            <a:ext cx="4256946" cy="646331"/>
          </a:xfrm>
          <a:prstGeom prst="rect">
            <a:avLst/>
          </a:prstGeom>
          <a:noFill/>
        </p:spPr>
        <p:txBody>
          <a:bodyPr wrap="square" rtlCol="0">
            <a:spAutoFit/>
          </a:bodyPr>
          <a:lstStyle/>
          <a:p>
            <a:pPr algn="ctr"/>
            <a:r>
              <a:rPr lang="en-US" altLang="zh-CN" dirty="0"/>
              <a:t>In real data, this method doesn't work</a:t>
            </a:r>
            <a:endParaRPr lang="zh-CN" altLang="en-US" dirty="0"/>
          </a:p>
        </p:txBody>
      </p:sp>
    </p:spTree>
    <p:extLst>
      <p:ext uri="{BB962C8B-B14F-4D97-AF65-F5344CB8AC3E}">
        <p14:creationId xmlns:p14="http://schemas.microsoft.com/office/powerpoint/2010/main" val="159062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Work_3: </a:t>
            </a:r>
            <a:r>
              <a:rPr lang="en-US" altLang="zh-CN" sz="1400" dirty="0"/>
              <a:t>S &amp; D prediction in the noise level of 0.1 by getting template</a:t>
            </a:r>
          </a:p>
        </p:txBody>
      </p:sp>
      <p:pic>
        <p:nvPicPr>
          <p:cNvPr id="8" name="图片 7">
            <a:extLst>
              <a:ext uri="{FF2B5EF4-FFF2-40B4-BE49-F238E27FC236}">
                <a16:creationId xmlns:a16="http://schemas.microsoft.com/office/drawing/2014/main" id="{2DF5C7C7-5EB9-8295-4102-84EE21C73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954" y="792442"/>
            <a:ext cx="4454770" cy="3563816"/>
          </a:xfrm>
          <a:prstGeom prst="rect">
            <a:avLst/>
          </a:prstGeom>
        </p:spPr>
      </p:pic>
      <p:pic>
        <p:nvPicPr>
          <p:cNvPr id="12" name="图片 11">
            <a:extLst>
              <a:ext uri="{FF2B5EF4-FFF2-40B4-BE49-F238E27FC236}">
                <a16:creationId xmlns:a16="http://schemas.microsoft.com/office/drawing/2014/main" id="{7759C22C-0737-4850-E14B-DF9885F31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568" y="789162"/>
            <a:ext cx="4454771" cy="3563817"/>
          </a:xfrm>
          <a:prstGeom prst="rect">
            <a:avLst/>
          </a:prstGeom>
        </p:spPr>
      </p:pic>
      <p:sp>
        <p:nvSpPr>
          <p:cNvPr id="13" name="文本框 12">
            <a:extLst>
              <a:ext uri="{FF2B5EF4-FFF2-40B4-BE49-F238E27FC236}">
                <a16:creationId xmlns:a16="http://schemas.microsoft.com/office/drawing/2014/main" id="{20A67768-FD4B-C811-9C13-7AECE7F0480E}"/>
              </a:ext>
            </a:extLst>
          </p:cNvPr>
          <p:cNvSpPr txBox="1"/>
          <p:nvPr/>
        </p:nvSpPr>
        <p:spPr>
          <a:xfrm>
            <a:off x="4131944" y="924269"/>
            <a:ext cx="301770" cy="369332"/>
          </a:xfrm>
          <a:prstGeom prst="rect">
            <a:avLst/>
          </a:prstGeom>
          <a:noFill/>
        </p:spPr>
        <p:txBody>
          <a:bodyPr wrap="square" rtlCol="0">
            <a:spAutoFit/>
          </a:bodyPr>
          <a:lstStyle/>
          <a:p>
            <a:r>
              <a:rPr lang="en-US" altLang="zh-CN" dirty="0"/>
              <a:t>S</a:t>
            </a:r>
            <a:endParaRPr lang="zh-CN" altLang="en-US" dirty="0"/>
          </a:p>
        </p:txBody>
      </p:sp>
      <p:sp>
        <p:nvSpPr>
          <p:cNvPr id="14" name="文本框 13">
            <a:extLst>
              <a:ext uri="{FF2B5EF4-FFF2-40B4-BE49-F238E27FC236}">
                <a16:creationId xmlns:a16="http://schemas.microsoft.com/office/drawing/2014/main" id="{F54E6264-760E-5F34-C458-B5FF42C083E4}"/>
              </a:ext>
            </a:extLst>
          </p:cNvPr>
          <p:cNvSpPr txBox="1"/>
          <p:nvPr/>
        </p:nvSpPr>
        <p:spPr>
          <a:xfrm>
            <a:off x="8425961" y="924269"/>
            <a:ext cx="679976" cy="369332"/>
          </a:xfrm>
          <a:prstGeom prst="rect">
            <a:avLst/>
          </a:prstGeom>
          <a:noFill/>
        </p:spPr>
        <p:txBody>
          <a:bodyPr wrap="square" rtlCol="0">
            <a:spAutoFit/>
          </a:bodyPr>
          <a:lstStyle/>
          <a:p>
            <a:r>
              <a:rPr lang="en-US" altLang="zh-CN" dirty="0"/>
              <a:t>D</a:t>
            </a:r>
            <a:endParaRPr lang="zh-CN" altLang="en-US" dirty="0"/>
          </a:p>
        </p:txBody>
      </p:sp>
      <p:sp>
        <p:nvSpPr>
          <p:cNvPr id="15" name="文本框 14">
            <a:extLst>
              <a:ext uri="{FF2B5EF4-FFF2-40B4-BE49-F238E27FC236}">
                <a16:creationId xmlns:a16="http://schemas.microsoft.com/office/drawing/2014/main" id="{EBEF3C07-B4DC-1053-1736-D451AC1E2E03}"/>
              </a:ext>
            </a:extLst>
          </p:cNvPr>
          <p:cNvSpPr txBox="1"/>
          <p:nvPr/>
        </p:nvSpPr>
        <p:spPr>
          <a:xfrm>
            <a:off x="160510" y="1176749"/>
            <a:ext cx="2438400" cy="369332"/>
          </a:xfrm>
          <a:prstGeom prst="rect">
            <a:avLst/>
          </a:prstGeom>
          <a:noFill/>
        </p:spPr>
        <p:txBody>
          <a:bodyPr wrap="square" rtlCol="0">
            <a:spAutoFit/>
          </a:bodyPr>
          <a:lstStyle/>
          <a:p>
            <a:r>
              <a:rPr lang="en-US" altLang="zh-CN" dirty="0"/>
              <a:t>With Respiratory</a:t>
            </a:r>
            <a:endParaRPr lang="zh-CN" altLang="en-US" dirty="0"/>
          </a:p>
        </p:txBody>
      </p:sp>
      <p:pic>
        <p:nvPicPr>
          <p:cNvPr id="16" name="图片 15">
            <a:extLst>
              <a:ext uri="{FF2B5EF4-FFF2-40B4-BE49-F238E27FC236}">
                <a16:creationId xmlns:a16="http://schemas.microsoft.com/office/drawing/2014/main" id="{3660128C-819C-337C-FE96-A287C0B8D544}"/>
              </a:ext>
            </a:extLst>
          </p:cNvPr>
          <p:cNvPicPr>
            <a:picLocks noChangeAspect="1"/>
          </p:cNvPicPr>
          <p:nvPr/>
        </p:nvPicPr>
        <p:blipFill rotWithShape="1">
          <a:blip r:embed="rId5">
            <a:extLst>
              <a:ext uri="{28A0092B-C50C-407E-A947-70E740481C1C}">
                <a14:useLocalDpi xmlns:a14="http://schemas.microsoft.com/office/drawing/2010/main" val="0"/>
              </a:ext>
            </a:extLst>
          </a:blip>
          <a:srcRect l="6368" t="9529" r="7720" b="6298"/>
          <a:stretch/>
        </p:blipFill>
        <p:spPr>
          <a:xfrm>
            <a:off x="6526339" y="4263983"/>
            <a:ext cx="3971434" cy="2594017"/>
          </a:xfrm>
          <a:prstGeom prst="rect">
            <a:avLst/>
          </a:prstGeom>
        </p:spPr>
      </p:pic>
      <p:pic>
        <p:nvPicPr>
          <p:cNvPr id="17" name="图片 16">
            <a:extLst>
              <a:ext uri="{FF2B5EF4-FFF2-40B4-BE49-F238E27FC236}">
                <a16:creationId xmlns:a16="http://schemas.microsoft.com/office/drawing/2014/main" id="{58E0CBAB-70A2-79E6-81E5-DA433D4BC2AE}"/>
              </a:ext>
            </a:extLst>
          </p:cNvPr>
          <p:cNvPicPr>
            <a:picLocks noChangeAspect="1"/>
          </p:cNvPicPr>
          <p:nvPr/>
        </p:nvPicPr>
        <p:blipFill rotWithShape="1">
          <a:blip r:embed="rId6">
            <a:extLst>
              <a:ext uri="{28A0092B-C50C-407E-A947-70E740481C1C}">
                <a14:useLocalDpi xmlns:a14="http://schemas.microsoft.com/office/drawing/2010/main" val="0"/>
              </a:ext>
            </a:extLst>
          </a:blip>
          <a:srcRect l="5087" t="10141" r="7926" b="3899"/>
          <a:stretch/>
        </p:blipFill>
        <p:spPr>
          <a:xfrm>
            <a:off x="2308088" y="4263983"/>
            <a:ext cx="3937472" cy="2594017"/>
          </a:xfrm>
          <a:prstGeom prst="rect">
            <a:avLst/>
          </a:prstGeom>
        </p:spPr>
      </p:pic>
      <p:sp>
        <p:nvSpPr>
          <p:cNvPr id="3" name="文本框 2">
            <a:extLst>
              <a:ext uri="{FF2B5EF4-FFF2-40B4-BE49-F238E27FC236}">
                <a16:creationId xmlns:a16="http://schemas.microsoft.com/office/drawing/2014/main" id="{224F80DF-259B-E222-1A1D-D8569426141C}"/>
              </a:ext>
            </a:extLst>
          </p:cNvPr>
          <p:cNvSpPr txBox="1"/>
          <p:nvPr/>
        </p:nvSpPr>
        <p:spPr>
          <a:xfrm>
            <a:off x="160510" y="4274781"/>
            <a:ext cx="2438400" cy="369332"/>
          </a:xfrm>
          <a:prstGeom prst="rect">
            <a:avLst/>
          </a:prstGeom>
          <a:noFill/>
        </p:spPr>
        <p:txBody>
          <a:bodyPr wrap="square" rtlCol="0">
            <a:spAutoFit/>
          </a:bodyPr>
          <a:lstStyle/>
          <a:p>
            <a:r>
              <a:rPr lang="en-US" altLang="zh-CN" dirty="0"/>
              <a:t>No Respiratory</a:t>
            </a:r>
            <a:endParaRPr lang="zh-CN" altLang="en-US" dirty="0"/>
          </a:p>
        </p:txBody>
      </p:sp>
    </p:spTree>
    <p:extLst>
      <p:ext uri="{BB962C8B-B14F-4D97-AF65-F5344CB8AC3E}">
        <p14:creationId xmlns:p14="http://schemas.microsoft.com/office/powerpoint/2010/main" val="1427167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Work_4: </a:t>
            </a:r>
            <a:r>
              <a:rPr lang="en-US" altLang="zh-CN" sz="1400" dirty="0"/>
              <a:t>Theoretical knowledge Learning</a:t>
            </a:r>
          </a:p>
        </p:txBody>
      </p:sp>
      <p:sp>
        <p:nvSpPr>
          <p:cNvPr id="3" name="文本框 2">
            <a:extLst>
              <a:ext uri="{FF2B5EF4-FFF2-40B4-BE49-F238E27FC236}">
                <a16:creationId xmlns:a16="http://schemas.microsoft.com/office/drawing/2014/main" id="{C1F1E1A2-EAA5-F458-EF2C-03F08482877A}"/>
              </a:ext>
            </a:extLst>
          </p:cNvPr>
          <p:cNvSpPr txBox="1"/>
          <p:nvPr/>
        </p:nvSpPr>
        <p:spPr>
          <a:xfrm>
            <a:off x="1770031" y="1385264"/>
            <a:ext cx="3059685"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pPr algn="ctr"/>
            <a:r>
              <a:rPr lang="en-US" altLang="zh-CN" sz="2000" b="1" dirty="0"/>
              <a:t>Signals and Systems</a:t>
            </a:r>
            <a:endParaRPr lang="zh-CN" altLang="en-US" sz="2000" b="1" dirty="0"/>
          </a:p>
        </p:txBody>
      </p:sp>
      <p:sp>
        <p:nvSpPr>
          <p:cNvPr id="8" name="文本框 7">
            <a:extLst>
              <a:ext uri="{FF2B5EF4-FFF2-40B4-BE49-F238E27FC236}">
                <a16:creationId xmlns:a16="http://schemas.microsoft.com/office/drawing/2014/main" id="{56C7C0D7-F219-E08C-D3D9-87ED10553615}"/>
              </a:ext>
            </a:extLst>
          </p:cNvPr>
          <p:cNvSpPr txBox="1"/>
          <p:nvPr/>
        </p:nvSpPr>
        <p:spPr>
          <a:xfrm>
            <a:off x="1122219" y="1965334"/>
            <a:ext cx="5062681" cy="2862322"/>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EE120, Berkeley </a:t>
            </a:r>
          </a:p>
          <a:p>
            <a:endParaRPr lang="en-US" altLang="zh-CN" dirty="0">
              <a:latin typeface="+mj-lt"/>
            </a:endParaRPr>
          </a:p>
          <a:p>
            <a:r>
              <a:rPr lang="en-US" altLang="zh-CN" b="1" dirty="0">
                <a:latin typeface="+mj-lt"/>
              </a:rPr>
              <a:t>This week’s</a:t>
            </a:r>
            <a:r>
              <a:rPr lang="zh-CN" altLang="en-US" b="1" dirty="0">
                <a:latin typeface="+mj-lt"/>
              </a:rPr>
              <a:t> </a:t>
            </a:r>
            <a:r>
              <a:rPr lang="en-US" altLang="zh-CN" b="1" dirty="0">
                <a:latin typeface="+mj-lt"/>
              </a:rPr>
              <a:t>Progress:</a:t>
            </a:r>
          </a:p>
          <a:p>
            <a:r>
              <a:rPr lang="en-US" altLang="zh-CN" b="1" dirty="0">
                <a:latin typeface="+mj-lt"/>
              </a:rPr>
              <a:t>None</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Lecture 10 (the DFT; FIR filters)</a:t>
            </a:r>
          </a:p>
          <a:p>
            <a:r>
              <a:rPr lang="en-US" altLang="zh-CN" dirty="0">
                <a:latin typeface="+mj-lt"/>
              </a:rPr>
              <a:t>Lecture 11 (Fourier transforms in two dimensions)</a:t>
            </a:r>
          </a:p>
          <a:p>
            <a:r>
              <a:rPr lang="en-US" altLang="zh-CN" dirty="0">
                <a:latin typeface="+mj-lt"/>
              </a:rPr>
              <a:t>Finish 1 lab</a:t>
            </a:r>
          </a:p>
        </p:txBody>
      </p:sp>
      <p:sp>
        <p:nvSpPr>
          <p:cNvPr id="4" name="文本框 3">
            <a:extLst>
              <a:ext uri="{FF2B5EF4-FFF2-40B4-BE49-F238E27FC236}">
                <a16:creationId xmlns:a16="http://schemas.microsoft.com/office/drawing/2014/main" id="{CE66F54C-EE63-8CEA-8FE4-D4569E42FD3A}"/>
              </a:ext>
            </a:extLst>
          </p:cNvPr>
          <p:cNvSpPr txBox="1"/>
          <p:nvPr/>
        </p:nvSpPr>
        <p:spPr>
          <a:xfrm>
            <a:off x="6594767" y="1965334"/>
            <a:ext cx="4996573" cy="2308324"/>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CS109, </a:t>
            </a:r>
            <a:r>
              <a:rPr lang="en-US" altLang="zh-CN" dirty="0" err="1">
                <a:latin typeface="+mj-lt"/>
              </a:rPr>
              <a:t>Standford</a:t>
            </a:r>
            <a:endParaRPr lang="en-US" altLang="zh-CN" dirty="0">
              <a:latin typeface="+mj-lt"/>
            </a:endParaRPr>
          </a:p>
          <a:p>
            <a:endParaRPr lang="en-US" altLang="zh-CN" dirty="0">
              <a:latin typeface="+mj-lt"/>
            </a:endParaRPr>
          </a:p>
          <a:p>
            <a:r>
              <a:rPr lang="en-US" altLang="zh-CN" b="1" dirty="0">
                <a:latin typeface="+mj-lt"/>
              </a:rPr>
              <a:t>This week's progress:</a:t>
            </a:r>
          </a:p>
          <a:p>
            <a:r>
              <a:rPr lang="en-US" altLang="zh-CN" dirty="0">
                <a:latin typeface="+mj-lt"/>
              </a:rPr>
              <a:t>Part * 12</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Part * 12</a:t>
            </a:r>
          </a:p>
          <a:p>
            <a:endParaRPr lang="en-US" altLang="zh-CN" b="1" dirty="0">
              <a:latin typeface="+mj-lt"/>
            </a:endParaRPr>
          </a:p>
        </p:txBody>
      </p:sp>
      <p:sp>
        <p:nvSpPr>
          <p:cNvPr id="6" name="文本框 5">
            <a:extLst>
              <a:ext uri="{FF2B5EF4-FFF2-40B4-BE49-F238E27FC236}">
                <a16:creationId xmlns:a16="http://schemas.microsoft.com/office/drawing/2014/main" id="{24F09BA0-ED6D-D618-0DE5-FC3CA2527B20}"/>
              </a:ext>
            </a:extLst>
          </p:cNvPr>
          <p:cNvSpPr txBox="1"/>
          <p:nvPr/>
        </p:nvSpPr>
        <p:spPr>
          <a:xfrm>
            <a:off x="6594767" y="1385264"/>
            <a:ext cx="5365094"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sz="2000" b="1" dirty="0"/>
              <a:t>Probability for Computer Scientists</a:t>
            </a:r>
            <a:endParaRPr lang="zh-CN" altLang="en-US" sz="2000" b="1" dirty="0"/>
          </a:p>
        </p:txBody>
      </p:sp>
    </p:spTree>
    <p:extLst>
      <p:ext uri="{BB962C8B-B14F-4D97-AF65-F5344CB8AC3E}">
        <p14:creationId xmlns:p14="http://schemas.microsoft.com/office/powerpoint/2010/main" val="318913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5219007" y="3105834"/>
            <a:ext cx="1753985" cy="646331"/>
          </a:xfrm>
          <a:prstGeom prst="rect">
            <a:avLst/>
          </a:prstGeom>
          <a:noFill/>
        </p:spPr>
        <p:txBody>
          <a:bodyPr wrap="square" rtlCol="0">
            <a:spAutoFit/>
          </a:bodyPr>
          <a:lstStyle>
            <a:defPPr>
              <a:defRPr lang="zh-CN"/>
            </a:defPPr>
            <a:lvl1pPr algn="ctr">
              <a:defRPr sz="3600">
                <a:latin typeface="Consolas" panose="020B0609020204030204" pitchFamily="49" charset="0"/>
                <a:cs typeface="Times New Roman" panose="02020603050405020304" pitchFamily="18" charset="0"/>
              </a:defRPr>
            </a:lvl1pPr>
          </a:lstStyle>
          <a:p>
            <a:r>
              <a:rPr lang="en-US" altLang="zh-CN" dirty="0"/>
              <a:t>Thanks!</a:t>
            </a:r>
          </a:p>
        </p:txBody>
      </p:sp>
    </p:spTree>
    <p:extLst>
      <p:ext uri="{BB962C8B-B14F-4D97-AF65-F5344CB8AC3E}">
        <p14:creationId xmlns:p14="http://schemas.microsoft.com/office/powerpoint/2010/main" val="301594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725568" y="771425"/>
            <a:ext cx="9042074" cy="461665"/>
          </a:xfrm>
          <a:prstGeom prst="rect">
            <a:avLst/>
          </a:prstGeom>
          <a:noFill/>
        </p:spPr>
        <p:txBody>
          <a:bodyPr wrap="square" rtlCol="0">
            <a:spAutoFit/>
          </a:bodyPr>
          <a:lstStyle/>
          <a:p>
            <a:pPr algn="ctr"/>
            <a:r>
              <a:rPr lang="en-US" altLang="zh-CN" sz="2400" dirty="0">
                <a:latin typeface="Consolas" panose="020B0609020204030204" pitchFamily="49" charset="0"/>
                <a:cs typeface="Times New Roman" panose="02020603050405020304" pitchFamily="18" charset="0"/>
              </a:rPr>
              <a:t>Work Description</a:t>
            </a:r>
          </a:p>
        </p:txBody>
      </p:sp>
      <p:sp>
        <p:nvSpPr>
          <p:cNvPr id="3" name="文本框 2">
            <a:extLst>
              <a:ext uri="{FF2B5EF4-FFF2-40B4-BE49-F238E27FC236}">
                <a16:creationId xmlns:a16="http://schemas.microsoft.com/office/drawing/2014/main" id="{59F62255-7A4A-1C35-FF69-9A58CEC1EDD3}"/>
              </a:ext>
            </a:extLst>
          </p:cNvPr>
          <p:cNvSpPr txBox="1"/>
          <p:nvPr/>
        </p:nvSpPr>
        <p:spPr>
          <a:xfrm>
            <a:off x="2699803" y="1845235"/>
            <a:ext cx="7899617" cy="3970318"/>
          </a:xfrm>
          <a:prstGeom prst="rect">
            <a:avLst/>
          </a:prstGeom>
          <a:noFill/>
        </p:spPr>
        <p:txBody>
          <a:bodyPr wrap="square" rtlCol="0">
            <a:spAutoFit/>
          </a:bodyPr>
          <a:lstStyle/>
          <a:p>
            <a:r>
              <a:rPr lang="en-US" altLang="zh-CN" dirty="0"/>
              <a:t>Work_1: Tutorial Writing</a:t>
            </a:r>
          </a:p>
          <a:p>
            <a:endParaRPr lang="en-US" altLang="zh-CN" dirty="0"/>
          </a:p>
          <a:p>
            <a:endParaRPr lang="en-US" altLang="zh-CN" dirty="0"/>
          </a:p>
          <a:p>
            <a:r>
              <a:rPr lang="en-US" altLang="zh-CN" dirty="0"/>
              <a:t>Work_2: Using the SSA + Template method, for SCG signals with no RR and a 0.8 noise level, S decreases from last week's 3.9 to </a:t>
            </a:r>
            <a:r>
              <a:rPr lang="en-US" altLang="zh-CN" b="1" dirty="0"/>
              <a:t>1.64</a:t>
            </a:r>
            <a:r>
              <a:rPr lang="en-US" altLang="zh-CN" dirty="0"/>
              <a:t>, while D increases from 5.8 to </a:t>
            </a:r>
            <a:r>
              <a:rPr lang="en-US" altLang="zh-CN" b="1" dirty="0"/>
              <a:t>6.2</a:t>
            </a:r>
            <a:r>
              <a:rPr lang="en-US" altLang="zh-CN" dirty="0"/>
              <a:t>.</a:t>
            </a:r>
          </a:p>
          <a:p>
            <a:endParaRPr lang="en-US" altLang="zh-CN" dirty="0"/>
          </a:p>
          <a:p>
            <a:endParaRPr lang="en-US" altLang="zh-CN" dirty="0"/>
          </a:p>
          <a:p>
            <a:r>
              <a:rPr lang="en-US" altLang="zh-CN" dirty="0"/>
              <a:t>Work_3: Using the SSA method from last week for SCG signals with RR and a 0.8 noise level, S remains almost unchanged, staying at around </a:t>
            </a:r>
            <a:r>
              <a:rPr lang="en-US" altLang="zh-CN" b="1" dirty="0"/>
              <a:t>3.9</a:t>
            </a:r>
            <a:r>
              <a:rPr lang="en-US" altLang="zh-CN" dirty="0"/>
              <a:t>, while D increases from 5.8 to </a:t>
            </a:r>
            <a:r>
              <a:rPr lang="en-US" altLang="zh-CN" b="1" dirty="0"/>
              <a:t>7.15</a:t>
            </a:r>
            <a:r>
              <a:rPr lang="en-US" altLang="zh-CN" dirty="0"/>
              <a:t>.</a:t>
            </a:r>
          </a:p>
          <a:p>
            <a:endParaRPr lang="en-US" altLang="zh-CN" dirty="0"/>
          </a:p>
          <a:p>
            <a:endParaRPr lang="en-US" altLang="zh-CN" dirty="0"/>
          </a:p>
          <a:p>
            <a:r>
              <a:rPr lang="en-US" altLang="zh-CN" dirty="0"/>
              <a:t>Work_4: </a:t>
            </a:r>
            <a:r>
              <a:rPr lang="en-US" altLang="zh-CN" sz="1800" dirty="0"/>
              <a:t>Theoretical knowledge Learning</a:t>
            </a:r>
            <a:endParaRPr lang="en-US" altLang="zh-CN" dirty="0"/>
          </a:p>
        </p:txBody>
      </p:sp>
    </p:spTree>
    <p:extLst>
      <p:ext uri="{BB962C8B-B14F-4D97-AF65-F5344CB8AC3E}">
        <p14:creationId xmlns:p14="http://schemas.microsoft.com/office/powerpoint/2010/main" val="3563862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32A2BE86-86A6-F1FC-83EE-91A826B532E5}"/>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Tutorial</a:t>
            </a:r>
          </a:p>
        </p:txBody>
      </p:sp>
      <p:sp>
        <p:nvSpPr>
          <p:cNvPr id="4" name="文本框 3">
            <a:extLst>
              <a:ext uri="{FF2B5EF4-FFF2-40B4-BE49-F238E27FC236}">
                <a16:creationId xmlns:a16="http://schemas.microsoft.com/office/drawing/2014/main" id="{B544F0F7-E62B-ED05-089A-E80E36BE96F9}"/>
              </a:ext>
            </a:extLst>
          </p:cNvPr>
          <p:cNvSpPr txBox="1"/>
          <p:nvPr/>
        </p:nvSpPr>
        <p:spPr>
          <a:xfrm>
            <a:off x="9110215" y="2134711"/>
            <a:ext cx="3128866" cy="3139321"/>
          </a:xfrm>
          <a:prstGeom prst="rect">
            <a:avLst/>
          </a:prstGeom>
          <a:noFill/>
        </p:spPr>
        <p:txBody>
          <a:bodyPr wrap="square" rtlCol="0">
            <a:spAutoFit/>
          </a:bodyPr>
          <a:lstStyle/>
          <a:p>
            <a:endParaRPr lang="en-US" altLang="zh-CN" dirty="0"/>
          </a:p>
          <a:p>
            <a:r>
              <a:rPr lang="en-US" altLang="zh-CN" b="1" dirty="0"/>
              <a:t>Limitation:</a:t>
            </a:r>
          </a:p>
          <a:p>
            <a:r>
              <a:rPr lang="en-US" altLang="zh-CN" dirty="0"/>
              <a:t>The number of observed persons is equal to the number of monitoring sensors.</a:t>
            </a:r>
          </a:p>
          <a:p>
            <a:endParaRPr lang="en-US" altLang="zh-CN" dirty="0"/>
          </a:p>
          <a:p>
            <a:endParaRPr lang="en-US" altLang="zh-CN" dirty="0"/>
          </a:p>
          <a:p>
            <a:r>
              <a:rPr lang="en-US" altLang="zh-CN" dirty="0"/>
              <a:t>Current simulated SCG dataset cannot be used with this method.</a:t>
            </a:r>
          </a:p>
        </p:txBody>
      </p:sp>
      <p:sp>
        <p:nvSpPr>
          <p:cNvPr id="5" name="文本框 4">
            <a:extLst>
              <a:ext uri="{FF2B5EF4-FFF2-40B4-BE49-F238E27FC236}">
                <a16:creationId xmlns:a16="http://schemas.microsoft.com/office/drawing/2014/main" id="{EB6DF491-85DF-E231-40A9-2AA1C28F6796}"/>
              </a:ext>
            </a:extLst>
          </p:cNvPr>
          <p:cNvSpPr txBox="1"/>
          <p:nvPr/>
        </p:nvSpPr>
        <p:spPr>
          <a:xfrm>
            <a:off x="609599" y="777180"/>
            <a:ext cx="8453535" cy="954107"/>
          </a:xfrm>
          <a:prstGeom prst="rect">
            <a:avLst/>
          </a:prstGeom>
          <a:noFill/>
        </p:spPr>
        <p:txBody>
          <a:bodyPr wrap="square">
            <a:spAutoFit/>
          </a:bodyPr>
          <a:lstStyle/>
          <a:p>
            <a:r>
              <a:rPr lang="en-US" altLang="zh-CN" sz="2000" b="1" dirty="0"/>
              <a:t>Blind Source Separation</a:t>
            </a:r>
          </a:p>
          <a:p>
            <a:r>
              <a:rPr lang="en-US" altLang="zh-CN" dirty="0"/>
              <a:t>Simulating 3 persons in bed with 3 sensors for monitoring</a:t>
            </a:r>
          </a:p>
          <a:p>
            <a:endParaRPr lang="en-US" altLang="zh-CN" dirty="0"/>
          </a:p>
        </p:txBody>
      </p:sp>
      <p:pic>
        <p:nvPicPr>
          <p:cNvPr id="6" name="图片 5">
            <a:extLst>
              <a:ext uri="{FF2B5EF4-FFF2-40B4-BE49-F238E27FC236}">
                <a16:creationId xmlns:a16="http://schemas.microsoft.com/office/drawing/2014/main" id="{D786A94C-918C-8C3E-B128-4ACD27412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7" y="1544371"/>
            <a:ext cx="9072898" cy="4536449"/>
          </a:xfrm>
          <a:prstGeom prst="rect">
            <a:avLst/>
          </a:prstGeom>
        </p:spPr>
      </p:pic>
    </p:spTree>
    <p:extLst>
      <p:ext uri="{BB962C8B-B14F-4D97-AF65-F5344CB8AC3E}">
        <p14:creationId xmlns:p14="http://schemas.microsoft.com/office/powerpoint/2010/main" val="4256841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32A2BE86-86A6-F1FC-83EE-91A826B532E5}"/>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Tutorial</a:t>
            </a:r>
          </a:p>
        </p:txBody>
      </p:sp>
      <p:pic>
        <p:nvPicPr>
          <p:cNvPr id="4" name="图片 3">
            <a:extLst>
              <a:ext uri="{FF2B5EF4-FFF2-40B4-BE49-F238E27FC236}">
                <a16:creationId xmlns:a16="http://schemas.microsoft.com/office/drawing/2014/main" id="{9C921AE3-FC1A-0C26-7972-548A67264AC7}"/>
              </a:ext>
            </a:extLst>
          </p:cNvPr>
          <p:cNvPicPr>
            <a:picLocks noChangeAspect="1"/>
          </p:cNvPicPr>
          <p:nvPr/>
        </p:nvPicPr>
        <p:blipFill>
          <a:blip r:embed="rId3"/>
          <a:stretch>
            <a:fillRect/>
          </a:stretch>
        </p:blipFill>
        <p:spPr>
          <a:xfrm>
            <a:off x="708703" y="567916"/>
            <a:ext cx="4768846" cy="3515771"/>
          </a:xfrm>
          <a:prstGeom prst="rect">
            <a:avLst/>
          </a:prstGeom>
        </p:spPr>
      </p:pic>
      <p:sp>
        <p:nvSpPr>
          <p:cNvPr id="5" name="文本框 4">
            <a:extLst>
              <a:ext uri="{FF2B5EF4-FFF2-40B4-BE49-F238E27FC236}">
                <a16:creationId xmlns:a16="http://schemas.microsoft.com/office/drawing/2014/main" id="{429E1761-C2F2-1438-8CA5-AFA4DFFD839E}"/>
              </a:ext>
            </a:extLst>
          </p:cNvPr>
          <p:cNvSpPr txBox="1"/>
          <p:nvPr/>
        </p:nvSpPr>
        <p:spPr>
          <a:xfrm>
            <a:off x="6275754" y="1298465"/>
            <a:ext cx="5119077" cy="5355312"/>
          </a:xfrm>
          <a:prstGeom prst="rect">
            <a:avLst/>
          </a:prstGeom>
          <a:noFill/>
        </p:spPr>
        <p:txBody>
          <a:bodyPr wrap="square" rtlCol="0">
            <a:spAutoFit/>
          </a:bodyPr>
          <a:lstStyle/>
          <a:p>
            <a:r>
              <a:rPr lang="en-US" altLang="zh-CN" dirty="0"/>
              <a:t>1. Modified the SCG simulator to directly generate templates.</a:t>
            </a:r>
          </a:p>
          <a:p>
            <a:endParaRPr lang="en-US" altLang="zh-CN" dirty="0"/>
          </a:p>
          <a:p>
            <a:r>
              <a:rPr lang="en-US" altLang="zh-CN" dirty="0"/>
              <a:t>2. Divided S values ranging from 90 to 180 into four categories.</a:t>
            </a:r>
          </a:p>
          <a:p>
            <a:endParaRPr lang="en-US" altLang="zh-CN" dirty="0"/>
          </a:p>
          <a:p>
            <a:r>
              <a:rPr lang="en-US" altLang="zh-CN" dirty="0"/>
              <a:t>3. Then input them into these five classifiers.</a:t>
            </a:r>
          </a:p>
          <a:p>
            <a:endParaRPr lang="en-US" altLang="zh-CN" dirty="0"/>
          </a:p>
          <a:p>
            <a:r>
              <a:rPr lang="en-US" altLang="zh-CN" dirty="0"/>
              <a:t>4. Used Accuracy and Confusion Matrix to evaluate the performance.</a:t>
            </a:r>
          </a:p>
          <a:p>
            <a:endParaRPr lang="en-US" altLang="zh-CN" dirty="0"/>
          </a:p>
          <a:p>
            <a:r>
              <a:rPr lang="en-US" altLang="zh-CN" dirty="0"/>
              <a:t>Because the input is a time series, the performance is not very good overall. </a:t>
            </a:r>
            <a:r>
              <a:rPr lang="en-US" altLang="zh-CN" dirty="0" err="1"/>
              <a:t>kNN</a:t>
            </a:r>
            <a:r>
              <a:rPr lang="en-US" altLang="zh-CN" dirty="0"/>
              <a:t> performs the best with an accuracy of over 0.75, while the remaining SVC, DT, and RF models have poor performance. </a:t>
            </a:r>
            <a:r>
              <a:rPr lang="en-US" altLang="zh-CN" dirty="0" err="1"/>
              <a:t>TimeSeriesSVC</a:t>
            </a:r>
            <a:r>
              <a:rPr lang="en-US" altLang="zh-CN" dirty="0"/>
              <a:t> ran for two hours without producing results.</a:t>
            </a:r>
          </a:p>
        </p:txBody>
      </p:sp>
      <p:pic>
        <p:nvPicPr>
          <p:cNvPr id="7" name="图片 6">
            <a:extLst>
              <a:ext uri="{FF2B5EF4-FFF2-40B4-BE49-F238E27FC236}">
                <a16:creationId xmlns:a16="http://schemas.microsoft.com/office/drawing/2014/main" id="{D9F6119E-C789-B933-803D-305EA775FAD9}"/>
              </a:ext>
            </a:extLst>
          </p:cNvPr>
          <p:cNvPicPr>
            <a:picLocks noChangeAspect="1"/>
          </p:cNvPicPr>
          <p:nvPr/>
        </p:nvPicPr>
        <p:blipFill>
          <a:blip r:embed="rId4"/>
          <a:stretch>
            <a:fillRect/>
          </a:stretch>
        </p:blipFill>
        <p:spPr>
          <a:xfrm>
            <a:off x="3281790" y="51879"/>
            <a:ext cx="8910210" cy="881312"/>
          </a:xfrm>
          <a:prstGeom prst="rect">
            <a:avLst/>
          </a:prstGeom>
        </p:spPr>
      </p:pic>
      <p:pic>
        <p:nvPicPr>
          <p:cNvPr id="6" name="图片 5">
            <a:extLst>
              <a:ext uri="{FF2B5EF4-FFF2-40B4-BE49-F238E27FC236}">
                <a16:creationId xmlns:a16="http://schemas.microsoft.com/office/drawing/2014/main" id="{5B55457C-03AE-CFCF-DCA9-BEA46BA7B8B8}"/>
              </a:ext>
            </a:extLst>
          </p:cNvPr>
          <p:cNvPicPr>
            <a:picLocks noChangeAspect="1"/>
          </p:cNvPicPr>
          <p:nvPr/>
        </p:nvPicPr>
        <p:blipFill rotWithShape="1">
          <a:blip r:embed="rId5">
            <a:extLst>
              <a:ext uri="{28A0092B-C50C-407E-A947-70E740481C1C}">
                <a14:useLocalDpi xmlns:a14="http://schemas.microsoft.com/office/drawing/2010/main" val="0"/>
              </a:ext>
            </a:extLst>
          </a:blip>
          <a:srcRect t="3698" r="1587" b="4597"/>
          <a:stretch/>
        </p:blipFill>
        <p:spPr>
          <a:xfrm>
            <a:off x="986619" y="4083687"/>
            <a:ext cx="3817609" cy="2668062"/>
          </a:xfrm>
          <a:prstGeom prst="rect">
            <a:avLst/>
          </a:prstGeom>
        </p:spPr>
      </p:pic>
    </p:spTree>
    <p:extLst>
      <p:ext uri="{BB962C8B-B14F-4D97-AF65-F5344CB8AC3E}">
        <p14:creationId xmlns:p14="http://schemas.microsoft.com/office/powerpoint/2010/main" val="205358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3" name="文本框 2">
            <a:extLst>
              <a:ext uri="{FF2B5EF4-FFF2-40B4-BE49-F238E27FC236}">
                <a16:creationId xmlns:a16="http://schemas.microsoft.com/office/drawing/2014/main" id="{94FE05FE-2518-809E-BA82-B0EFD54A4BA4}"/>
              </a:ext>
            </a:extLst>
          </p:cNvPr>
          <p:cNvSpPr txBox="1"/>
          <p:nvPr/>
        </p:nvSpPr>
        <p:spPr>
          <a:xfrm>
            <a:off x="1288978" y="885615"/>
            <a:ext cx="10089663" cy="2031325"/>
          </a:xfrm>
          <a:prstGeom prst="rect">
            <a:avLst/>
          </a:prstGeom>
          <a:noFill/>
        </p:spPr>
        <p:txBody>
          <a:bodyPr wrap="square" rtlCol="0">
            <a:spAutoFit/>
          </a:bodyPr>
          <a:lstStyle/>
          <a:p>
            <a:r>
              <a:rPr lang="en-US" altLang="zh-CN" dirty="0"/>
              <a:t>It seems that two automated SSA methods used in the paper don’t work.</a:t>
            </a:r>
          </a:p>
          <a:p>
            <a:endParaRPr lang="en-US" altLang="zh-CN" dirty="0"/>
          </a:p>
          <a:p>
            <a:r>
              <a:rPr lang="en-US" altLang="zh-CN" dirty="0"/>
              <a:t>The descriptions provided in </a:t>
            </a:r>
            <a:r>
              <a:rPr lang="en-US" altLang="zh-CN" b="1" i="1" dirty="0"/>
              <a:t>Automatic Singular Spectrum Analysis and Forecasting </a:t>
            </a:r>
            <a:r>
              <a:rPr lang="en-US" altLang="zh-CN" dirty="0"/>
              <a:t>are overly inadequate. And the approach is unworkable.</a:t>
            </a:r>
          </a:p>
          <a:p>
            <a:endParaRPr lang="en-US" altLang="zh-CN" dirty="0"/>
          </a:p>
          <a:p>
            <a:r>
              <a:rPr lang="en-US" altLang="zh-CN" dirty="0"/>
              <a:t>The clustering-based method mentioned in </a:t>
            </a:r>
            <a:r>
              <a:rPr lang="en-US" altLang="zh-CN" b="1" i="1" dirty="0"/>
              <a:t>Automatic Grouping in Singular Spectrum Analysis</a:t>
            </a:r>
            <a:r>
              <a:rPr lang="en-US" altLang="zh-CN" i="1" dirty="0"/>
              <a:t> </a:t>
            </a:r>
            <a:r>
              <a:rPr lang="en-US" altLang="zh-CN" dirty="0"/>
              <a:t>also has problems.</a:t>
            </a:r>
          </a:p>
        </p:txBody>
      </p:sp>
      <p:pic>
        <p:nvPicPr>
          <p:cNvPr id="5" name="图片 4">
            <a:extLst>
              <a:ext uri="{FF2B5EF4-FFF2-40B4-BE49-F238E27FC236}">
                <a16:creationId xmlns:a16="http://schemas.microsoft.com/office/drawing/2014/main" id="{CE81C5E9-323D-3D7C-50CC-AF34E48E8FC5}"/>
              </a:ext>
            </a:extLst>
          </p:cNvPr>
          <p:cNvPicPr>
            <a:picLocks noChangeAspect="1"/>
          </p:cNvPicPr>
          <p:nvPr/>
        </p:nvPicPr>
        <p:blipFill rotWithShape="1">
          <a:blip r:embed="rId3">
            <a:extLst>
              <a:ext uri="{28A0092B-C50C-407E-A947-70E740481C1C}">
                <a14:useLocalDpi xmlns:a14="http://schemas.microsoft.com/office/drawing/2010/main" val="0"/>
              </a:ext>
            </a:extLst>
          </a:blip>
          <a:srcRect l="9098" t="11036" r="9313" b="10504"/>
          <a:stretch/>
        </p:blipFill>
        <p:spPr>
          <a:xfrm>
            <a:off x="1039445" y="3043027"/>
            <a:ext cx="7916985" cy="3814973"/>
          </a:xfrm>
          <a:prstGeom prst="rect">
            <a:avLst/>
          </a:prstGeom>
        </p:spPr>
      </p:pic>
      <p:sp>
        <p:nvSpPr>
          <p:cNvPr id="6" name="矩形 5">
            <a:extLst>
              <a:ext uri="{FF2B5EF4-FFF2-40B4-BE49-F238E27FC236}">
                <a16:creationId xmlns:a16="http://schemas.microsoft.com/office/drawing/2014/main" id="{00DD6A02-521F-7100-372B-7C621558E385}"/>
              </a:ext>
            </a:extLst>
          </p:cNvPr>
          <p:cNvSpPr/>
          <p:nvPr/>
        </p:nvSpPr>
        <p:spPr>
          <a:xfrm>
            <a:off x="8049846" y="3636819"/>
            <a:ext cx="484554" cy="32133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 name="文本框 3">
            <a:extLst>
              <a:ext uri="{FF2B5EF4-FFF2-40B4-BE49-F238E27FC236}">
                <a16:creationId xmlns:a16="http://schemas.microsoft.com/office/drawing/2014/main" id="{A7EF7EFB-CF73-FC36-E9BA-3E7CAEB3F929}"/>
              </a:ext>
            </a:extLst>
          </p:cNvPr>
          <p:cNvSpPr txBox="1"/>
          <p:nvPr/>
        </p:nvSpPr>
        <p:spPr>
          <a:xfrm>
            <a:off x="9018954" y="3564247"/>
            <a:ext cx="3136987" cy="1477328"/>
          </a:xfrm>
          <a:prstGeom prst="rect">
            <a:avLst/>
          </a:prstGeom>
          <a:noFill/>
        </p:spPr>
        <p:txBody>
          <a:bodyPr wrap="square" rtlCol="0">
            <a:spAutoFit/>
          </a:bodyPr>
          <a:lstStyle/>
          <a:p>
            <a:r>
              <a:rPr lang="en-US" altLang="zh-CN" dirty="0"/>
              <a:t>The Trend we need.</a:t>
            </a:r>
          </a:p>
          <a:p>
            <a:endParaRPr lang="en-US" altLang="zh-CN" dirty="0"/>
          </a:p>
          <a:p>
            <a:r>
              <a:rPr lang="en-US" altLang="zh-CN" dirty="0"/>
              <a:t>We can hard precisely pick it out from so many branches.</a:t>
            </a:r>
            <a:endParaRPr lang="zh-CN" altLang="en-US" dirty="0"/>
          </a:p>
        </p:txBody>
      </p:sp>
      <p:cxnSp>
        <p:nvCxnSpPr>
          <p:cNvPr id="8" name="直接箭头连接符 7">
            <a:extLst>
              <a:ext uri="{FF2B5EF4-FFF2-40B4-BE49-F238E27FC236}">
                <a16:creationId xmlns:a16="http://schemas.microsoft.com/office/drawing/2014/main" id="{B743F1A6-930A-E6C2-57AA-C48C26A136B3}"/>
              </a:ext>
            </a:extLst>
          </p:cNvPr>
          <p:cNvCxnSpPr>
            <a:cxnSpLocks/>
          </p:cNvCxnSpPr>
          <p:nvPr/>
        </p:nvCxnSpPr>
        <p:spPr>
          <a:xfrm>
            <a:off x="8534400" y="3751389"/>
            <a:ext cx="5206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93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3" name="矩形: 剪去对角 2">
            <a:extLst>
              <a:ext uri="{FF2B5EF4-FFF2-40B4-BE49-F238E27FC236}">
                <a16:creationId xmlns:a16="http://schemas.microsoft.com/office/drawing/2014/main" id="{EC60678C-9CCE-5637-2B19-E79C21EAC9F0}"/>
              </a:ext>
            </a:extLst>
          </p:cNvPr>
          <p:cNvSpPr/>
          <p:nvPr/>
        </p:nvSpPr>
        <p:spPr>
          <a:xfrm>
            <a:off x="231266" y="2338642"/>
            <a:ext cx="953476" cy="931983"/>
          </a:xfrm>
          <a:prstGeom prst="snip2DiagRect">
            <a:avLst>
              <a:gd name="adj1" fmla="val 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9DB960A-53E6-6348-30A2-DF1CE24261CD}"/>
              </a:ext>
            </a:extLst>
          </p:cNvPr>
          <p:cNvSpPr/>
          <p:nvPr/>
        </p:nvSpPr>
        <p:spPr>
          <a:xfrm>
            <a:off x="231266" y="2338642"/>
            <a:ext cx="953476" cy="9319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EDBE930E-73C9-E3F5-E43F-702A428FA377}"/>
              </a:ext>
            </a:extLst>
          </p:cNvPr>
          <p:cNvPicPr>
            <a:picLocks noChangeAspect="1"/>
          </p:cNvPicPr>
          <p:nvPr/>
        </p:nvPicPr>
        <p:blipFill rotWithShape="1">
          <a:blip r:embed="rId3">
            <a:extLst>
              <a:ext uri="{28A0092B-C50C-407E-A947-70E740481C1C}">
                <a14:useLocalDpi xmlns:a14="http://schemas.microsoft.com/office/drawing/2010/main" val="0"/>
              </a:ext>
            </a:extLst>
          </a:blip>
          <a:srcRect l="21965"/>
          <a:stretch/>
        </p:blipFill>
        <p:spPr>
          <a:xfrm>
            <a:off x="7910680" y="1441825"/>
            <a:ext cx="4281320" cy="3657600"/>
          </a:xfrm>
          <a:prstGeom prst="rect">
            <a:avLst/>
          </a:prstGeom>
        </p:spPr>
      </p:pic>
      <p:cxnSp>
        <p:nvCxnSpPr>
          <p:cNvPr id="14" name="直接连接符 13">
            <a:extLst>
              <a:ext uri="{FF2B5EF4-FFF2-40B4-BE49-F238E27FC236}">
                <a16:creationId xmlns:a16="http://schemas.microsoft.com/office/drawing/2014/main" id="{3C8FB15B-04C4-ECA3-762D-A2ECDD084A28}"/>
              </a:ext>
            </a:extLst>
          </p:cNvPr>
          <p:cNvCxnSpPr>
            <a:cxnSpLocks/>
          </p:cNvCxnSpPr>
          <p:nvPr/>
        </p:nvCxnSpPr>
        <p:spPr>
          <a:xfrm>
            <a:off x="231266" y="2338642"/>
            <a:ext cx="3027749" cy="2909276"/>
          </a:xfrm>
          <a:prstGeom prst="line">
            <a:avLst/>
          </a:prstGeom>
          <a:ln w="28575">
            <a:solidFill>
              <a:srgbClr val="F1F52D"/>
            </a:solidFill>
          </a:ln>
        </p:spPr>
        <p:style>
          <a:lnRef idx="1">
            <a:schemeClr val="accent1"/>
          </a:lnRef>
          <a:fillRef idx="0">
            <a:schemeClr val="accent1"/>
          </a:fillRef>
          <a:effectRef idx="0">
            <a:schemeClr val="accent1"/>
          </a:effectRef>
          <a:fontRef idx="minor">
            <a:schemeClr val="tx1"/>
          </a:fontRef>
        </p:style>
      </p:cxnSp>
      <p:sp>
        <p:nvSpPr>
          <p:cNvPr id="17" name="矩形: 剪去对角 16">
            <a:extLst>
              <a:ext uri="{FF2B5EF4-FFF2-40B4-BE49-F238E27FC236}">
                <a16:creationId xmlns:a16="http://schemas.microsoft.com/office/drawing/2014/main" id="{2F6E77DD-4F1F-51A3-64AD-48E5565D145B}"/>
              </a:ext>
            </a:extLst>
          </p:cNvPr>
          <p:cNvSpPr/>
          <p:nvPr/>
        </p:nvSpPr>
        <p:spPr>
          <a:xfrm>
            <a:off x="3400405" y="2338642"/>
            <a:ext cx="1492026" cy="1439981"/>
          </a:xfrm>
          <a:prstGeom prst="snip2DiagRect">
            <a:avLst>
              <a:gd name="adj1" fmla="val 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D8E2B4F-D30F-6F7D-1AD0-694F4C744C8F}"/>
              </a:ext>
            </a:extLst>
          </p:cNvPr>
          <p:cNvSpPr/>
          <p:nvPr/>
        </p:nvSpPr>
        <p:spPr>
          <a:xfrm>
            <a:off x="3400405" y="2338641"/>
            <a:ext cx="1492026" cy="14399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7869807F-C5FB-15DD-D7E3-56FBD3FEB2B6}"/>
              </a:ext>
            </a:extLst>
          </p:cNvPr>
          <p:cNvCxnSpPr>
            <a:cxnSpLocks/>
          </p:cNvCxnSpPr>
          <p:nvPr/>
        </p:nvCxnSpPr>
        <p:spPr>
          <a:xfrm>
            <a:off x="3400405" y="2338642"/>
            <a:ext cx="3027749" cy="2909276"/>
          </a:xfrm>
          <a:prstGeom prst="line">
            <a:avLst/>
          </a:prstGeom>
          <a:ln w="28575">
            <a:solidFill>
              <a:srgbClr val="F1F52D"/>
            </a:solidFill>
          </a:ln>
        </p:spPr>
        <p:style>
          <a:lnRef idx="1">
            <a:schemeClr val="accent1"/>
          </a:lnRef>
          <a:fillRef idx="0">
            <a:schemeClr val="accent1"/>
          </a:fillRef>
          <a:effectRef idx="0">
            <a:schemeClr val="accent1"/>
          </a:effectRef>
          <a:fontRef idx="minor">
            <a:schemeClr val="tx1"/>
          </a:fontRef>
        </p:style>
      </p:cxnSp>
      <p:sp>
        <p:nvSpPr>
          <p:cNvPr id="20" name="右大括号 19">
            <a:extLst>
              <a:ext uri="{FF2B5EF4-FFF2-40B4-BE49-F238E27FC236}">
                <a16:creationId xmlns:a16="http://schemas.microsoft.com/office/drawing/2014/main" id="{643F0198-C217-9096-242D-B83CADD3FC07}"/>
              </a:ext>
            </a:extLst>
          </p:cNvPr>
          <p:cNvSpPr/>
          <p:nvPr/>
        </p:nvSpPr>
        <p:spPr>
          <a:xfrm>
            <a:off x="4892431" y="2338641"/>
            <a:ext cx="320431" cy="1439981"/>
          </a:xfrm>
          <a:prstGeom prst="rightBrace">
            <a:avLst>
              <a:gd name="adj1" fmla="val 82254"/>
              <a:gd name="adj2" fmla="val 494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3C194D-7E47-9CC3-0F49-1A544CF8E58E}"/>
              </a:ext>
            </a:extLst>
          </p:cNvPr>
          <p:cNvSpPr txBox="1"/>
          <p:nvPr/>
        </p:nvSpPr>
        <p:spPr>
          <a:xfrm>
            <a:off x="5310875" y="2735465"/>
            <a:ext cx="2147163" cy="646331"/>
          </a:xfrm>
          <a:prstGeom prst="rect">
            <a:avLst/>
          </a:prstGeom>
          <a:noFill/>
        </p:spPr>
        <p:txBody>
          <a:bodyPr wrap="square" rtlCol="0">
            <a:spAutoFit/>
          </a:bodyPr>
          <a:lstStyle/>
          <a:p>
            <a:r>
              <a:rPr lang="en-US" altLang="zh-CN" dirty="0"/>
              <a:t>N Components</a:t>
            </a:r>
          </a:p>
          <a:p>
            <a:r>
              <a:rPr lang="en-US" altLang="zh-CN" dirty="0"/>
              <a:t>For Trend</a:t>
            </a:r>
            <a:endParaRPr lang="zh-CN" altLang="en-US" dirty="0"/>
          </a:p>
        </p:txBody>
      </p:sp>
      <p:sp>
        <p:nvSpPr>
          <p:cNvPr id="24" name="矩形: 剪去对角 23">
            <a:extLst>
              <a:ext uri="{FF2B5EF4-FFF2-40B4-BE49-F238E27FC236}">
                <a16:creationId xmlns:a16="http://schemas.microsoft.com/office/drawing/2014/main" id="{B7507855-7961-82C7-887A-17346BF8F5F4}"/>
              </a:ext>
            </a:extLst>
          </p:cNvPr>
          <p:cNvSpPr/>
          <p:nvPr/>
        </p:nvSpPr>
        <p:spPr>
          <a:xfrm>
            <a:off x="8463826" y="1878353"/>
            <a:ext cx="655643" cy="623227"/>
          </a:xfrm>
          <a:prstGeom prst="snip2DiagRect">
            <a:avLst>
              <a:gd name="adj1" fmla="val 0"/>
              <a:gd name="adj2" fmla="val 50000"/>
            </a:avLst>
          </a:prstGeom>
          <a:noFill/>
          <a:ln w="19050">
            <a:solidFill>
              <a:srgbClr val="BFD8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A4736D1-60D6-ECA7-04F6-D7CEDA147A4C}"/>
              </a:ext>
            </a:extLst>
          </p:cNvPr>
          <p:cNvSpPr txBox="1"/>
          <p:nvPr/>
        </p:nvSpPr>
        <p:spPr>
          <a:xfrm>
            <a:off x="318017" y="5123832"/>
            <a:ext cx="4443444" cy="1508105"/>
          </a:xfrm>
          <a:prstGeom prst="rect">
            <a:avLst/>
          </a:prstGeom>
          <a:noFill/>
        </p:spPr>
        <p:txBody>
          <a:bodyPr wrap="square" rtlCol="0">
            <a:spAutoFit/>
          </a:bodyPr>
          <a:lstStyle/>
          <a:p>
            <a:r>
              <a:rPr lang="en-US" altLang="zh-CN" sz="2000" dirty="0"/>
              <a:t>Key:</a:t>
            </a:r>
          </a:p>
          <a:p>
            <a:r>
              <a:rPr lang="en-US" altLang="zh-CN" dirty="0"/>
              <a:t>the </a:t>
            </a:r>
            <a:r>
              <a:rPr lang="en-US" altLang="zh-CN" b="1" dirty="0"/>
              <a:t>fill rate</a:t>
            </a:r>
            <a:r>
              <a:rPr lang="en-US" altLang="zh-CN" dirty="0"/>
              <a:t> within the </a:t>
            </a:r>
            <a:r>
              <a:rPr lang="en-US" altLang="zh-CN" b="1" dirty="0"/>
              <a:t>hexagon</a:t>
            </a:r>
          </a:p>
          <a:p>
            <a:endParaRPr lang="en-US" altLang="zh-CN" dirty="0"/>
          </a:p>
          <a:p>
            <a:r>
              <a:rPr lang="en-US" altLang="zh-CN" dirty="0"/>
              <a:t>Square </a:t>
            </a:r>
            <a:r>
              <a:rPr lang="en-US" altLang="zh-CN" dirty="0">
                <a:solidFill>
                  <a:srgbClr val="FF0000"/>
                </a:solidFill>
              </a:rPr>
              <a:t>X (a complete failure) </a:t>
            </a:r>
          </a:p>
          <a:p>
            <a:r>
              <a:rPr lang="en-US" altLang="zh-CN" dirty="0"/>
              <a:t>Averages </a:t>
            </a:r>
            <a:r>
              <a:rPr lang="en-US" altLang="zh-CN" dirty="0">
                <a:solidFill>
                  <a:srgbClr val="FF0000"/>
                </a:solidFill>
              </a:rPr>
              <a:t>X (a complete failure) </a:t>
            </a:r>
            <a:endParaRPr lang="zh-CN" altLang="en-US" dirty="0">
              <a:solidFill>
                <a:srgbClr val="FF0000"/>
              </a:solidFill>
            </a:endParaRPr>
          </a:p>
        </p:txBody>
      </p:sp>
      <p:sp>
        <p:nvSpPr>
          <p:cNvPr id="5" name="文本框 4">
            <a:extLst>
              <a:ext uri="{FF2B5EF4-FFF2-40B4-BE49-F238E27FC236}">
                <a16:creationId xmlns:a16="http://schemas.microsoft.com/office/drawing/2014/main" id="{149252F4-F15F-C403-312E-0BDDCC0C9845}"/>
              </a:ext>
            </a:extLst>
          </p:cNvPr>
          <p:cNvSpPr txBox="1"/>
          <p:nvPr/>
        </p:nvSpPr>
        <p:spPr>
          <a:xfrm>
            <a:off x="1686008" y="4190105"/>
            <a:ext cx="1946268" cy="646331"/>
          </a:xfrm>
          <a:prstGeom prst="rect">
            <a:avLst/>
          </a:prstGeom>
          <a:noFill/>
        </p:spPr>
        <p:txBody>
          <a:bodyPr wrap="square" rtlCol="0">
            <a:spAutoFit/>
          </a:bodyPr>
          <a:lstStyle/>
          <a:p>
            <a:r>
              <a:rPr lang="en-US" altLang="zh-CN" dirty="0"/>
              <a:t>Diagonal of the W matrix</a:t>
            </a:r>
            <a:endParaRPr lang="en-US" altLang="zh-CN" dirty="0">
              <a:highlight>
                <a:srgbClr val="FFFF00"/>
              </a:highlight>
            </a:endParaRPr>
          </a:p>
        </p:txBody>
      </p:sp>
      <p:cxnSp>
        <p:nvCxnSpPr>
          <p:cNvPr id="8" name="直接箭头连接符 7">
            <a:extLst>
              <a:ext uri="{FF2B5EF4-FFF2-40B4-BE49-F238E27FC236}">
                <a16:creationId xmlns:a16="http://schemas.microsoft.com/office/drawing/2014/main" id="{09E24543-4D0A-2FB9-12BC-802362DF4C47}"/>
              </a:ext>
            </a:extLst>
          </p:cNvPr>
          <p:cNvCxnSpPr>
            <a:cxnSpLocks/>
          </p:cNvCxnSpPr>
          <p:nvPr/>
        </p:nvCxnSpPr>
        <p:spPr>
          <a:xfrm flipV="1">
            <a:off x="4650154" y="2121763"/>
            <a:ext cx="3688861" cy="61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F30F15-6FBE-B407-D2B0-93486273CC48}"/>
              </a:ext>
            </a:extLst>
          </p:cNvPr>
          <p:cNvSpPr txBox="1"/>
          <p:nvPr/>
        </p:nvSpPr>
        <p:spPr>
          <a:xfrm>
            <a:off x="231266" y="1031146"/>
            <a:ext cx="6320252" cy="830997"/>
          </a:xfrm>
          <a:prstGeom prst="rect">
            <a:avLst/>
          </a:prstGeom>
          <a:noFill/>
        </p:spPr>
        <p:txBody>
          <a:bodyPr wrap="square">
            <a:spAutoFit/>
          </a:bodyPr>
          <a:lstStyle/>
          <a:p>
            <a:r>
              <a:rPr lang="en-US" altLang="zh-CN" sz="2400" dirty="0"/>
              <a:t>Propose a search-based automated grouping algorithm</a:t>
            </a:r>
            <a:endParaRPr lang="zh-CN" altLang="en-US" sz="2400" dirty="0"/>
          </a:p>
        </p:txBody>
      </p:sp>
    </p:spTree>
    <p:extLst>
      <p:ext uri="{BB962C8B-B14F-4D97-AF65-F5344CB8AC3E}">
        <p14:creationId xmlns:p14="http://schemas.microsoft.com/office/powerpoint/2010/main" val="199701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6" name="图片 5">
            <a:extLst>
              <a:ext uri="{FF2B5EF4-FFF2-40B4-BE49-F238E27FC236}">
                <a16:creationId xmlns:a16="http://schemas.microsoft.com/office/drawing/2014/main" id="{EDBE930E-73C9-E3F5-E43F-702A428FA377}"/>
              </a:ext>
            </a:extLst>
          </p:cNvPr>
          <p:cNvPicPr>
            <a:picLocks noChangeAspect="1"/>
          </p:cNvPicPr>
          <p:nvPr/>
        </p:nvPicPr>
        <p:blipFill rotWithShape="1">
          <a:blip r:embed="rId3">
            <a:extLst>
              <a:ext uri="{28A0092B-C50C-407E-A947-70E740481C1C}">
                <a14:useLocalDpi xmlns:a14="http://schemas.microsoft.com/office/drawing/2010/main" val="0"/>
              </a:ext>
            </a:extLst>
          </a:blip>
          <a:srcRect l="21965" r="15209"/>
          <a:stretch/>
        </p:blipFill>
        <p:spPr>
          <a:xfrm>
            <a:off x="3523390" y="823443"/>
            <a:ext cx="3415163" cy="3623904"/>
          </a:xfrm>
          <a:prstGeom prst="rect">
            <a:avLst/>
          </a:prstGeom>
        </p:spPr>
      </p:pic>
      <p:pic>
        <p:nvPicPr>
          <p:cNvPr id="8" name="图片 7">
            <a:extLst>
              <a:ext uri="{FF2B5EF4-FFF2-40B4-BE49-F238E27FC236}">
                <a16:creationId xmlns:a16="http://schemas.microsoft.com/office/drawing/2014/main" id="{C951D9C6-1463-6033-AF8F-4EA9350461D4}"/>
              </a:ext>
            </a:extLst>
          </p:cNvPr>
          <p:cNvPicPr>
            <a:picLocks noChangeAspect="1"/>
          </p:cNvPicPr>
          <p:nvPr/>
        </p:nvPicPr>
        <p:blipFill rotWithShape="1">
          <a:blip r:embed="rId4">
            <a:extLst>
              <a:ext uri="{28A0092B-C50C-407E-A947-70E740481C1C}">
                <a14:useLocalDpi xmlns:a14="http://schemas.microsoft.com/office/drawing/2010/main" val="0"/>
              </a:ext>
            </a:extLst>
          </a:blip>
          <a:srcRect l="21966" r="14945"/>
          <a:stretch/>
        </p:blipFill>
        <p:spPr>
          <a:xfrm>
            <a:off x="93784" y="789747"/>
            <a:ext cx="3461361" cy="3657600"/>
          </a:xfrm>
          <a:prstGeom prst="rect">
            <a:avLst/>
          </a:prstGeom>
        </p:spPr>
      </p:pic>
      <p:pic>
        <p:nvPicPr>
          <p:cNvPr id="10" name="图片 9">
            <a:extLst>
              <a:ext uri="{FF2B5EF4-FFF2-40B4-BE49-F238E27FC236}">
                <a16:creationId xmlns:a16="http://schemas.microsoft.com/office/drawing/2014/main" id="{BCDA8D05-B328-43F0-233C-7DE4B05FE13B}"/>
              </a:ext>
            </a:extLst>
          </p:cNvPr>
          <p:cNvPicPr>
            <a:picLocks noChangeAspect="1"/>
          </p:cNvPicPr>
          <p:nvPr/>
        </p:nvPicPr>
        <p:blipFill rotWithShape="1">
          <a:blip r:embed="rId5">
            <a:extLst>
              <a:ext uri="{28A0092B-C50C-407E-A947-70E740481C1C}">
                <a14:useLocalDpi xmlns:a14="http://schemas.microsoft.com/office/drawing/2010/main" val="0"/>
              </a:ext>
            </a:extLst>
          </a:blip>
          <a:srcRect l="21937" r="1567"/>
          <a:stretch/>
        </p:blipFill>
        <p:spPr>
          <a:xfrm>
            <a:off x="6938553" y="808865"/>
            <a:ext cx="4174924" cy="3638481"/>
          </a:xfrm>
          <a:prstGeom prst="rect">
            <a:avLst/>
          </a:prstGeom>
        </p:spPr>
      </p:pic>
      <p:pic>
        <p:nvPicPr>
          <p:cNvPr id="12" name="图片 11">
            <a:extLst>
              <a:ext uri="{FF2B5EF4-FFF2-40B4-BE49-F238E27FC236}">
                <a16:creationId xmlns:a16="http://schemas.microsoft.com/office/drawing/2014/main" id="{AA7078F9-FF73-DA21-DFEE-B921C58BF515}"/>
              </a:ext>
            </a:extLst>
          </p:cNvPr>
          <p:cNvPicPr>
            <a:picLocks noChangeAspect="1"/>
          </p:cNvPicPr>
          <p:nvPr/>
        </p:nvPicPr>
        <p:blipFill rotWithShape="1">
          <a:blip r:embed="rId6">
            <a:extLst>
              <a:ext uri="{28A0092B-C50C-407E-A947-70E740481C1C}">
                <a14:useLocalDpi xmlns:a14="http://schemas.microsoft.com/office/drawing/2010/main" val="0"/>
              </a:ext>
            </a:extLst>
          </a:blip>
          <a:srcRect t="6930" b="5001"/>
          <a:stretch/>
        </p:blipFill>
        <p:spPr>
          <a:xfrm>
            <a:off x="6252647" y="4832260"/>
            <a:ext cx="3264877" cy="1916883"/>
          </a:xfrm>
          <a:prstGeom prst="rect">
            <a:avLst/>
          </a:prstGeom>
        </p:spPr>
      </p:pic>
      <p:cxnSp>
        <p:nvCxnSpPr>
          <p:cNvPr id="7" name="直接箭头连接符 6">
            <a:extLst>
              <a:ext uri="{FF2B5EF4-FFF2-40B4-BE49-F238E27FC236}">
                <a16:creationId xmlns:a16="http://schemas.microsoft.com/office/drawing/2014/main" id="{E97F38F6-4C07-C6AB-4171-9F09858DFA54}"/>
              </a:ext>
            </a:extLst>
          </p:cNvPr>
          <p:cNvCxnSpPr>
            <a:stCxn id="6" idx="2"/>
          </p:cNvCxnSpPr>
          <p:nvPr/>
        </p:nvCxnSpPr>
        <p:spPr>
          <a:xfrm>
            <a:off x="5230972" y="4447347"/>
            <a:ext cx="3483182" cy="74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67E57B2-29F9-6A49-2C31-59FCAD38E294}"/>
              </a:ext>
            </a:extLst>
          </p:cNvPr>
          <p:cNvCxnSpPr>
            <a:stCxn id="10" idx="2"/>
          </p:cNvCxnSpPr>
          <p:nvPr/>
        </p:nvCxnSpPr>
        <p:spPr>
          <a:xfrm>
            <a:off x="9026015" y="4447346"/>
            <a:ext cx="71093" cy="63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BCD626A-FD8D-F3B1-9F12-2BABD54CDC66}"/>
              </a:ext>
            </a:extLst>
          </p:cNvPr>
          <p:cNvCxnSpPr>
            <a:stCxn id="8" idx="2"/>
          </p:cNvCxnSpPr>
          <p:nvPr/>
        </p:nvCxnSpPr>
        <p:spPr>
          <a:xfrm>
            <a:off x="1824465" y="4447347"/>
            <a:ext cx="5229478" cy="960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BC33A6E-C49F-1E20-E99C-5138307D723A}"/>
              </a:ext>
            </a:extLst>
          </p:cNvPr>
          <p:cNvSpPr txBox="1"/>
          <p:nvPr/>
        </p:nvSpPr>
        <p:spPr>
          <a:xfrm>
            <a:off x="164254" y="5380672"/>
            <a:ext cx="554675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even can’t determine how to group them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it's challenging to provide an accurate stopping condition for the search.</a:t>
            </a:r>
            <a:endParaRPr lang="zh-CN" altLang="en-US" dirty="0"/>
          </a:p>
        </p:txBody>
      </p:sp>
    </p:spTree>
    <p:extLst>
      <p:ext uri="{BB962C8B-B14F-4D97-AF65-F5344CB8AC3E}">
        <p14:creationId xmlns:p14="http://schemas.microsoft.com/office/powerpoint/2010/main" val="70304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4403038E-109A-0546-CA07-79341B413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8" y="1114520"/>
            <a:ext cx="4514661" cy="3611728"/>
          </a:xfrm>
          <a:prstGeom prst="rect">
            <a:avLst/>
          </a:prstGeom>
        </p:spPr>
      </p:pic>
      <p:pic>
        <p:nvPicPr>
          <p:cNvPr id="9" name="图片 8">
            <a:extLst>
              <a:ext uri="{FF2B5EF4-FFF2-40B4-BE49-F238E27FC236}">
                <a16:creationId xmlns:a16="http://schemas.microsoft.com/office/drawing/2014/main" id="{1912A272-ACF7-0217-4B08-7A33F3267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660" y="1161562"/>
            <a:ext cx="4424834" cy="3539867"/>
          </a:xfrm>
          <a:prstGeom prst="rect">
            <a:avLst/>
          </a:prstGeom>
        </p:spPr>
      </p:pic>
      <p:sp>
        <p:nvSpPr>
          <p:cNvPr id="13" name="文本框 12">
            <a:extLst>
              <a:ext uri="{FF2B5EF4-FFF2-40B4-BE49-F238E27FC236}">
                <a16:creationId xmlns:a16="http://schemas.microsoft.com/office/drawing/2014/main" id="{D3531CFB-7A05-6F23-D232-86DFD51CAC7C}"/>
              </a:ext>
            </a:extLst>
          </p:cNvPr>
          <p:cNvSpPr txBox="1"/>
          <p:nvPr/>
        </p:nvSpPr>
        <p:spPr>
          <a:xfrm>
            <a:off x="3887077" y="1114520"/>
            <a:ext cx="445477" cy="369332"/>
          </a:xfrm>
          <a:prstGeom prst="rect">
            <a:avLst/>
          </a:prstGeom>
          <a:noFill/>
        </p:spPr>
        <p:txBody>
          <a:bodyPr wrap="square" rtlCol="0">
            <a:spAutoFit/>
          </a:bodyPr>
          <a:lstStyle/>
          <a:p>
            <a:r>
              <a:rPr lang="en-US" altLang="zh-CN" dirty="0"/>
              <a:t>S</a:t>
            </a:r>
            <a:endParaRPr lang="zh-CN" altLang="en-US" dirty="0"/>
          </a:p>
        </p:txBody>
      </p:sp>
      <p:sp>
        <p:nvSpPr>
          <p:cNvPr id="16" name="文本框 15">
            <a:extLst>
              <a:ext uri="{FF2B5EF4-FFF2-40B4-BE49-F238E27FC236}">
                <a16:creationId xmlns:a16="http://schemas.microsoft.com/office/drawing/2014/main" id="{5F56AED1-C2BF-4EEA-AF97-7EB27F43DCFC}"/>
              </a:ext>
            </a:extLst>
          </p:cNvPr>
          <p:cNvSpPr txBox="1"/>
          <p:nvPr/>
        </p:nvSpPr>
        <p:spPr>
          <a:xfrm>
            <a:off x="8099328" y="1165198"/>
            <a:ext cx="828253" cy="369332"/>
          </a:xfrm>
          <a:prstGeom prst="rect">
            <a:avLst/>
          </a:prstGeom>
          <a:noFill/>
        </p:spPr>
        <p:txBody>
          <a:bodyPr wrap="square" rtlCol="0">
            <a:spAutoFit/>
          </a:bodyPr>
          <a:lstStyle/>
          <a:p>
            <a:r>
              <a:rPr lang="en-US" altLang="zh-CN" dirty="0"/>
              <a:t>D</a:t>
            </a:r>
            <a:endParaRPr lang="zh-CN" altLang="en-US" dirty="0"/>
          </a:p>
        </p:txBody>
      </p:sp>
      <p:sp>
        <p:nvSpPr>
          <p:cNvPr id="5" name="文本框 4">
            <a:extLst>
              <a:ext uri="{FF2B5EF4-FFF2-40B4-BE49-F238E27FC236}">
                <a16:creationId xmlns:a16="http://schemas.microsoft.com/office/drawing/2014/main" id="{2F0BD2A2-80B5-E437-2076-7F11DA40521B}"/>
              </a:ext>
            </a:extLst>
          </p:cNvPr>
          <p:cNvSpPr txBox="1"/>
          <p:nvPr/>
        </p:nvSpPr>
        <p:spPr>
          <a:xfrm>
            <a:off x="2140857" y="4816839"/>
            <a:ext cx="791028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still a significant gap between the empirical SSA grouping and this search-based SSA automatic grouping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this doesn't mean that the method is unworkable. </a:t>
            </a:r>
          </a:p>
        </p:txBody>
      </p:sp>
    </p:spTree>
    <p:extLst>
      <p:ext uri="{BB962C8B-B14F-4D97-AF65-F5344CB8AC3E}">
        <p14:creationId xmlns:p14="http://schemas.microsoft.com/office/powerpoint/2010/main" val="56443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4" name="矩形 3">
            <a:extLst>
              <a:ext uri="{FF2B5EF4-FFF2-40B4-BE49-F238E27FC236}">
                <a16:creationId xmlns:a16="http://schemas.microsoft.com/office/drawing/2014/main" id="{A941AFC3-11DA-6A3C-B236-85B8D4ADB48C}"/>
              </a:ext>
            </a:extLst>
          </p:cNvPr>
          <p:cNvSpPr/>
          <p:nvPr/>
        </p:nvSpPr>
        <p:spPr>
          <a:xfrm>
            <a:off x="330028" y="2190538"/>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SSA</a:t>
            </a:r>
          </a:p>
        </p:txBody>
      </p:sp>
      <p:sp>
        <p:nvSpPr>
          <p:cNvPr id="7" name="矩形 6">
            <a:extLst>
              <a:ext uri="{FF2B5EF4-FFF2-40B4-BE49-F238E27FC236}">
                <a16:creationId xmlns:a16="http://schemas.microsoft.com/office/drawing/2014/main" id="{E8D6DB9E-BCA5-9D8E-6C22-524A97CF2A1B}"/>
              </a:ext>
            </a:extLst>
          </p:cNvPr>
          <p:cNvSpPr/>
          <p:nvPr/>
        </p:nvSpPr>
        <p:spPr>
          <a:xfrm>
            <a:off x="334201" y="3736342"/>
            <a:ext cx="3441682" cy="751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Extract features on 10-second SCG signal</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9" name="矩形 8">
            <a:extLst>
              <a:ext uri="{FF2B5EF4-FFF2-40B4-BE49-F238E27FC236}">
                <a16:creationId xmlns:a16="http://schemas.microsoft.com/office/drawing/2014/main" id="{898FF625-41B2-CE7F-BF7E-415F20DBBD30}"/>
              </a:ext>
            </a:extLst>
          </p:cNvPr>
          <p:cNvSpPr/>
          <p:nvPr/>
        </p:nvSpPr>
        <p:spPr>
          <a:xfrm>
            <a:off x="327561" y="5245952"/>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Obtain key features.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10" name="矩形 9">
            <a:extLst>
              <a:ext uri="{FF2B5EF4-FFF2-40B4-BE49-F238E27FC236}">
                <a16:creationId xmlns:a16="http://schemas.microsoft.com/office/drawing/2014/main" id="{1CDCC48E-04AA-EF25-61A9-7F5EF0A6ADD7}"/>
              </a:ext>
            </a:extLst>
          </p:cNvPr>
          <p:cNvSpPr/>
          <p:nvPr/>
        </p:nvSpPr>
        <p:spPr>
          <a:xfrm>
            <a:off x="330028" y="6081649"/>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S, D Prediction</a:t>
            </a:r>
          </a:p>
        </p:txBody>
      </p:sp>
      <p:cxnSp>
        <p:nvCxnSpPr>
          <p:cNvPr id="11" name="直接箭头连接符 10">
            <a:extLst>
              <a:ext uri="{FF2B5EF4-FFF2-40B4-BE49-F238E27FC236}">
                <a16:creationId xmlns:a16="http://schemas.microsoft.com/office/drawing/2014/main" id="{3F0104F0-948A-1DA1-AE3D-1703FEF10E21}"/>
              </a:ext>
            </a:extLst>
          </p:cNvPr>
          <p:cNvCxnSpPr>
            <a:cxnSpLocks/>
            <a:stCxn id="4" idx="2"/>
            <a:endCxn id="7" idx="0"/>
          </p:cNvCxnSpPr>
          <p:nvPr/>
        </p:nvCxnSpPr>
        <p:spPr>
          <a:xfrm>
            <a:off x="2050869" y="2887074"/>
            <a:ext cx="4173" cy="8492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61093-9A6C-9DED-6B49-4FCCC0925FDD}"/>
              </a:ext>
            </a:extLst>
          </p:cNvPr>
          <p:cNvCxnSpPr>
            <a:cxnSpLocks/>
            <a:stCxn id="9" idx="2"/>
            <a:endCxn id="10" idx="0"/>
          </p:cNvCxnSpPr>
          <p:nvPr/>
        </p:nvCxnSpPr>
        <p:spPr>
          <a:xfrm>
            <a:off x="2049255" y="5703447"/>
            <a:ext cx="1234" cy="378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2462F73-1310-D9C8-6A5F-6BECC120CC5D}"/>
              </a:ext>
            </a:extLst>
          </p:cNvPr>
          <p:cNvCxnSpPr>
            <a:cxnSpLocks/>
            <a:stCxn id="16" idx="2"/>
            <a:endCxn id="4" idx="0"/>
          </p:cNvCxnSpPr>
          <p:nvPr/>
        </p:nvCxnSpPr>
        <p:spPr>
          <a:xfrm>
            <a:off x="2050869" y="1960765"/>
            <a:ext cx="0" cy="229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3B41009-2C59-BB02-4A29-636148D05042}"/>
              </a:ext>
            </a:extLst>
          </p:cNvPr>
          <p:cNvCxnSpPr>
            <a:cxnSpLocks/>
            <a:stCxn id="7" idx="2"/>
            <a:endCxn id="9" idx="0"/>
          </p:cNvCxnSpPr>
          <p:nvPr/>
        </p:nvCxnSpPr>
        <p:spPr>
          <a:xfrm flipH="1">
            <a:off x="2049255" y="4488327"/>
            <a:ext cx="5787" cy="75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470425A-9A4E-92D9-B52E-71E4311EA8C2}"/>
              </a:ext>
            </a:extLst>
          </p:cNvPr>
          <p:cNvSpPr txBox="1"/>
          <p:nvPr/>
        </p:nvSpPr>
        <p:spPr>
          <a:xfrm>
            <a:off x="755871" y="1314434"/>
            <a:ext cx="2589995" cy="646331"/>
          </a:xfrm>
          <a:prstGeom prst="rect">
            <a:avLst/>
          </a:prstGeom>
          <a:noFill/>
        </p:spPr>
        <p:txBody>
          <a:bodyPr wrap="square">
            <a:spAutoFit/>
          </a:bodyPr>
          <a:lstStyle/>
          <a:p>
            <a:pPr algn="ctr"/>
            <a:r>
              <a:rPr lang="en-US" altLang="zh-CN" dirty="0">
                <a:latin typeface="Consolas" panose="020B0609020204030204" pitchFamily="49" charset="0"/>
                <a:cs typeface="Times New Roman" panose="02020603050405020304" pitchFamily="18" charset="0"/>
              </a:rPr>
              <a:t>Noisy Signals</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0.8</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19" name="矩形 18">
            <a:extLst>
              <a:ext uri="{FF2B5EF4-FFF2-40B4-BE49-F238E27FC236}">
                <a16:creationId xmlns:a16="http://schemas.microsoft.com/office/drawing/2014/main" id="{C035B0D8-3AA4-A0A9-B501-1B5E0E17AB8B}"/>
              </a:ext>
            </a:extLst>
          </p:cNvPr>
          <p:cNvSpPr/>
          <p:nvPr/>
        </p:nvSpPr>
        <p:spPr>
          <a:xfrm>
            <a:off x="4929179" y="2226182"/>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SSA</a:t>
            </a:r>
          </a:p>
        </p:txBody>
      </p:sp>
      <p:sp>
        <p:nvSpPr>
          <p:cNvPr id="20" name="矩形 19">
            <a:extLst>
              <a:ext uri="{FF2B5EF4-FFF2-40B4-BE49-F238E27FC236}">
                <a16:creationId xmlns:a16="http://schemas.microsoft.com/office/drawing/2014/main" id="{FE19FCA2-6F30-8C10-71A0-754B19889C15}"/>
              </a:ext>
            </a:extLst>
          </p:cNvPr>
          <p:cNvSpPr/>
          <p:nvPr/>
        </p:nvSpPr>
        <p:spPr>
          <a:xfrm>
            <a:off x="4929179" y="3272534"/>
            <a:ext cx="3441682" cy="6502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Split the signal to obtain templates.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21" name="矩形 20">
            <a:extLst>
              <a:ext uri="{FF2B5EF4-FFF2-40B4-BE49-F238E27FC236}">
                <a16:creationId xmlns:a16="http://schemas.microsoft.com/office/drawing/2014/main" id="{0547896E-E2F1-9A45-D20C-4E3FDAECA1B5}"/>
              </a:ext>
            </a:extLst>
          </p:cNvPr>
          <p:cNvSpPr/>
          <p:nvPr/>
        </p:nvSpPr>
        <p:spPr>
          <a:xfrm>
            <a:off x="4922539" y="5436257"/>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Obtain key features.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22" name="矩形 21">
            <a:extLst>
              <a:ext uri="{FF2B5EF4-FFF2-40B4-BE49-F238E27FC236}">
                <a16:creationId xmlns:a16="http://schemas.microsoft.com/office/drawing/2014/main" id="{9A140B20-D5CD-A62D-E979-5CFCD35380A1}"/>
              </a:ext>
            </a:extLst>
          </p:cNvPr>
          <p:cNvSpPr/>
          <p:nvPr/>
        </p:nvSpPr>
        <p:spPr>
          <a:xfrm>
            <a:off x="4929179" y="6205302"/>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S, D Prediction</a:t>
            </a:r>
          </a:p>
        </p:txBody>
      </p:sp>
      <p:cxnSp>
        <p:nvCxnSpPr>
          <p:cNvPr id="23" name="直接箭头连接符 22">
            <a:extLst>
              <a:ext uri="{FF2B5EF4-FFF2-40B4-BE49-F238E27FC236}">
                <a16:creationId xmlns:a16="http://schemas.microsoft.com/office/drawing/2014/main" id="{3CCB2C1B-2071-43E7-01F1-A785B18BB7C1}"/>
              </a:ext>
            </a:extLst>
          </p:cNvPr>
          <p:cNvCxnSpPr>
            <a:cxnSpLocks/>
            <a:stCxn id="19" idx="2"/>
            <a:endCxn id="20" idx="0"/>
          </p:cNvCxnSpPr>
          <p:nvPr/>
        </p:nvCxnSpPr>
        <p:spPr>
          <a:xfrm>
            <a:off x="6650020" y="2922718"/>
            <a:ext cx="0" cy="3498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E0EB304-D998-F770-158B-3CD40E177FC1}"/>
              </a:ext>
            </a:extLst>
          </p:cNvPr>
          <p:cNvCxnSpPr>
            <a:cxnSpLocks/>
            <a:stCxn id="21" idx="2"/>
            <a:endCxn id="22" idx="0"/>
          </p:cNvCxnSpPr>
          <p:nvPr/>
        </p:nvCxnSpPr>
        <p:spPr>
          <a:xfrm>
            <a:off x="6644233" y="5893752"/>
            <a:ext cx="5407" cy="311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037C970-FD65-5A9C-27D4-30F1C3B53932}"/>
              </a:ext>
            </a:extLst>
          </p:cNvPr>
          <p:cNvCxnSpPr>
            <a:cxnSpLocks/>
            <a:stCxn id="27" idx="2"/>
            <a:endCxn id="19" idx="0"/>
          </p:cNvCxnSpPr>
          <p:nvPr/>
        </p:nvCxnSpPr>
        <p:spPr>
          <a:xfrm>
            <a:off x="6644233" y="1921961"/>
            <a:ext cx="5787" cy="304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6EDF1BE-A074-A27B-B461-D268EE645A3F}"/>
              </a:ext>
            </a:extLst>
          </p:cNvPr>
          <p:cNvCxnSpPr>
            <a:cxnSpLocks/>
            <a:stCxn id="36" idx="2"/>
            <a:endCxn id="21" idx="0"/>
          </p:cNvCxnSpPr>
          <p:nvPr/>
        </p:nvCxnSpPr>
        <p:spPr>
          <a:xfrm flipH="1">
            <a:off x="6644233" y="5051617"/>
            <a:ext cx="853" cy="384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B3A3AC3-7F9C-7447-75B2-727EA850D741}"/>
              </a:ext>
            </a:extLst>
          </p:cNvPr>
          <p:cNvSpPr txBox="1"/>
          <p:nvPr/>
        </p:nvSpPr>
        <p:spPr>
          <a:xfrm>
            <a:off x="5349235" y="1275630"/>
            <a:ext cx="2589995" cy="646331"/>
          </a:xfrm>
          <a:prstGeom prst="rect">
            <a:avLst/>
          </a:prstGeom>
          <a:noFill/>
        </p:spPr>
        <p:txBody>
          <a:bodyPr wrap="square">
            <a:spAutoFit/>
          </a:bodyPr>
          <a:lstStyle/>
          <a:p>
            <a:pPr algn="ctr"/>
            <a:r>
              <a:rPr lang="en-US" altLang="zh-CN" dirty="0">
                <a:latin typeface="Consolas" panose="020B0609020204030204" pitchFamily="49" charset="0"/>
                <a:cs typeface="Times New Roman" panose="02020603050405020304" pitchFamily="18" charset="0"/>
              </a:rPr>
              <a:t>Noisy Signals</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0.8</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D1CA5E23-DA93-CAFB-AC3E-2C6E5C2F96BC}"/>
              </a:ext>
            </a:extLst>
          </p:cNvPr>
          <p:cNvCxnSpPr>
            <a:cxnSpLocks/>
            <a:stCxn id="30" idx="2"/>
          </p:cNvCxnSpPr>
          <p:nvPr/>
        </p:nvCxnSpPr>
        <p:spPr>
          <a:xfrm flipH="1">
            <a:off x="3727869" y="3417743"/>
            <a:ext cx="229489" cy="30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B0F6579-073E-9DB1-14EE-E121AB2E710F}"/>
              </a:ext>
            </a:extLst>
          </p:cNvPr>
          <p:cNvSpPr txBox="1"/>
          <p:nvPr/>
        </p:nvSpPr>
        <p:spPr>
          <a:xfrm>
            <a:off x="3143830" y="3048411"/>
            <a:ext cx="1627056" cy="369332"/>
          </a:xfrm>
          <a:prstGeom prst="rect">
            <a:avLst/>
          </a:prstGeom>
          <a:noFill/>
        </p:spPr>
        <p:txBody>
          <a:bodyPr wrap="square" rtlCol="0">
            <a:spAutoFit/>
          </a:bodyPr>
          <a:lstStyle/>
          <a:p>
            <a:r>
              <a:rPr lang="en-US" altLang="zh-CN" b="1" dirty="0"/>
              <a:t>Challenging</a:t>
            </a:r>
            <a:endParaRPr lang="zh-CN" altLang="en-US" b="1" dirty="0"/>
          </a:p>
        </p:txBody>
      </p:sp>
      <p:cxnSp>
        <p:nvCxnSpPr>
          <p:cNvPr id="32" name="直接箭头连接符 31">
            <a:extLst>
              <a:ext uri="{FF2B5EF4-FFF2-40B4-BE49-F238E27FC236}">
                <a16:creationId xmlns:a16="http://schemas.microsoft.com/office/drawing/2014/main" id="{2057C4AB-F8B0-D3D7-6733-FA65E5727705}"/>
              </a:ext>
            </a:extLst>
          </p:cNvPr>
          <p:cNvCxnSpPr>
            <a:cxnSpLocks/>
          </p:cNvCxnSpPr>
          <p:nvPr/>
        </p:nvCxnSpPr>
        <p:spPr>
          <a:xfrm flipH="1" flipV="1">
            <a:off x="8351538" y="4044052"/>
            <a:ext cx="867615" cy="51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45510645-C667-9B7B-0B6D-3B7F9D8C6378}"/>
              </a:ext>
            </a:extLst>
          </p:cNvPr>
          <p:cNvSpPr txBox="1"/>
          <p:nvPr/>
        </p:nvSpPr>
        <p:spPr>
          <a:xfrm>
            <a:off x="9009011" y="4505273"/>
            <a:ext cx="3043321" cy="1477328"/>
          </a:xfrm>
          <a:prstGeom prst="rect">
            <a:avLst/>
          </a:prstGeom>
          <a:noFill/>
        </p:spPr>
        <p:txBody>
          <a:bodyPr wrap="square" rtlCol="0">
            <a:spAutoFit/>
          </a:bodyPr>
          <a:lstStyle/>
          <a:p>
            <a:r>
              <a:rPr lang="en-US" altLang="zh-CN" b="1" dirty="0"/>
              <a:t>Easy!</a:t>
            </a:r>
          </a:p>
          <a:p>
            <a:endParaRPr lang="en-US" altLang="zh-CN" dirty="0"/>
          </a:p>
          <a:p>
            <a:r>
              <a:rPr lang="en-US" altLang="zh-CN" dirty="0"/>
              <a:t>After using SSA, We can perfectly identify all large peaks.</a:t>
            </a:r>
            <a:endParaRPr lang="zh-CN" altLang="en-US" dirty="0"/>
          </a:p>
        </p:txBody>
      </p:sp>
      <p:sp>
        <p:nvSpPr>
          <p:cNvPr id="34" name="文本框 33">
            <a:extLst>
              <a:ext uri="{FF2B5EF4-FFF2-40B4-BE49-F238E27FC236}">
                <a16:creationId xmlns:a16="http://schemas.microsoft.com/office/drawing/2014/main" id="{94AD86E1-DAE6-65BF-D4CF-5516CC7CF0FE}"/>
              </a:ext>
            </a:extLst>
          </p:cNvPr>
          <p:cNvSpPr txBox="1"/>
          <p:nvPr/>
        </p:nvSpPr>
        <p:spPr>
          <a:xfrm>
            <a:off x="8435370" y="-33418"/>
            <a:ext cx="3732372" cy="3693319"/>
          </a:xfrm>
          <a:prstGeom prst="rect">
            <a:avLst/>
          </a:prstGeom>
          <a:noFill/>
        </p:spPr>
        <p:txBody>
          <a:bodyPr wrap="square" rtlCol="0">
            <a:spAutoFit/>
          </a:bodyPr>
          <a:lstStyle/>
          <a:p>
            <a:r>
              <a:rPr lang="en-US" altLang="zh-CN" dirty="0"/>
              <a:t>The goal is to get key features. Achieving better automated SSA grouping is one of means, rather than goal.</a:t>
            </a:r>
          </a:p>
          <a:p>
            <a:endParaRPr lang="en-US" altLang="zh-CN" dirty="0"/>
          </a:p>
          <a:p>
            <a:r>
              <a:rPr lang="en-US" altLang="zh-CN" dirty="0"/>
              <a:t>However, the difference between fine and coarse grouping doesn't result in significant errors. </a:t>
            </a:r>
          </a:p>
          <a:p>
            <a:endParaRPr lang="en-US" altLang="zh-CN" dirty="0"/>
          </a:p>
          <a:p>
            <a:r>
              <a:rPr lang="en-US" altLang="zh-CN" b="1" dirty="0"/>
              <a:t>The majority of errors occur at this step.</a:t>
            </a:r>
          </a:p>
        </p:txBody>
      </p:sp>
      <p:sp>
        <p:nvSpPr>
          <p:cNvPr id="36" name="矩形 35">
            <a:extLst>
              <a:ext uri="{FF2B5EF4-FFF2-40B4-BE49-F238E27FC236}">
                <a16:creationId xmlns:a16="http://schemas.microsoft.com/office/drawing/2014/main" id="{9A58BEF8-4BEC-BB05-1584-DAE2DF9EE32B}"/>
              </a:ext>
            </a:extLst>
          </p:cNvPr>
          <p:cNvSpPr/>
          <p:nvPr/>
        </p:nvSpPr>
        <p:spPr>
          <a:xfrm>
            <a:off x="4924245" y="4282572"/>
            <a:ext cx="3441682" cy="7690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Extract features on template</a:t>
            </a:r>
            <a:endParaRPr lang="zh-CN" altLang="en-US" dirty="0">
              <a:solidFill>
                <a:schemeClr val="tx1"/>
              </a:solidFill>
              <a:latin typeface="Consolas" panose="020B0609020204030204" pitchFamily="49"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C2B00536-CAB7-0908-858E-F08335C91A5B}"/>
              </a:ext>
            </a:extLst>
          </p:cNvPr>
          <p:cNvCxnSpPr>
            <a:cxnSpLocks/>
            <a:stCxn id="20" idx="2"/>
            <a:endCxn id="36" idx="0"/>
          </p:cNvCxnSpPr>
          <p:nvPr/>
        </p:nvCxnSpPr>
        <p:spPr>
          <a:xfrm flipH="1">
            <a:off x="6645086" y="3922787"/>
            <a:ext cx="4934" cy="3597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1F95FA2-D2B0-C3DC-6517-684451F2AF21}"/>
              </a:ext>
            </a:extLst>
          </p:cNvPr>
          <p:cNvCxnSpPr>
            <a:cxnSpLocks/>
            <a:endCxn id="7" idx="3"/>
          </p:cNvCxnSpPr>
          <p:nvPr/>
        </p:nvCxnSpPr>
        <p:spPr>
          <a:xfrm flipH="1">
            <a:off x="3775883" y="3230461"/>
            <a:ext cx="4787546" cy="881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17C2D17-862B-431B-1355-F7E9898BFFF4}"/>
              </a:ext>
            </a:extLst>
          </p:cNvPr>
          <p:cNvSpPr txBox="1"/>
          <p:nvPr/>
        </p:nvSpPr>
        <p:spPr>
          <a:xfrm>
            <a:off x="117695" y="961143"/>
            <a:ext cx="1530036" cy="369332"/>
          </a:xfrm>
          <a:prstGeom prst="rect">
            <a:avLst/>
          </a:prstGeom>
          <a:noFill/>
          <a:ln w="12700">
            <a:solidFill>
              <a:schemeClr val="tx1"/>
            </a:solidFill>
          </a:ln>
        </p:spPr>
        <p:txBody>
          <a:bodyPr wrap="square" rtlCol="0">
            <a:spAutoFit/>
          </a:bodyPr>
          <a:lstStyle/>
          <a:p>
            <a:pPr algn="ctr"/>
            <a:r>
              <a:rPr lang="en-US" altLang="zh-CN" dirty="0"/>
              <a:t>Last week</a:t>
            </a:r>
            <a:endParaRPr lang="zh-CN" altLang="en-US" dirty="0"/>
          </a:p>
        </p:txBody>
      </p:sp>
      <p:sp>
        <p:nvSpPr>
          <p:cNvPr id="73" name="文本框 72">
            <a:extLst>
              <a:ext uri="{FF2B5EF4-FFF2-40B4-BE49-F238E27FC236}">
                <a16:creationId xmlns:a16="http://schemas.microsoft.com/office/drawing/2014/main" id="{1D28BDBE-F78C-40C8-E25D-1AC91CB1C582}"/>
              </a:ext>
            </a:extLst>
          </p:cNvPr>
          <p:cNvSpPr txBox="1"/>
          <p:nvPr/>
        </p:nvSpPr>
        <p:spPr>
          <a:xfrm>
            <a:off x="4437349" y="955878"/>
            <a:ext cx="1530036" cy="369332"/>
          </a:xfrm>
          <a:prstGeom prst="rect">
            <a:avLst/>
          </a:prstGeom>
          <a:noFill/>
          <a:ln w="12700">
            <a:solidFill>
              <a:schemeClr val="tx1"/>
            </a:solidFill>
          </a:ln>
        </p:spPr>
        <p:txBody>
          <a:bodyPr wrap="square" rtlCol="0">
            <a:spAutoFit/>
          </a:bodyPr>
          <a:lstStyle/>
          <a:p>
            <a:pPr algn="ctr"/>
            <a:r>
              <a:rPr lang="en-US" altLang="zh-CN" dirty="0"/>
              <a:t>This week</a:t>
            </a:r>
            <a:endParaRPr lang="zh-CN" altLang="en-US" dirty="0"/>
          </a:p>
        </p:txBody>
      </p:sp>
    </p:spTree>
    <p:extLst>
      <p:ext uri="{BB962C8B-B14F-4D97-AF65-F5344CB8AC3E}">
        <p14:creationId xmlns:p14="http://schemas.microsoft.com/office/powerpoint/2010/main" val="4438180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1">
      <a:majorFont>
        <a:latin typeface="Consolas"/>
        <a:ea typeface="等线 Light"/>
        <a:cs typeface=""/>
      </a:majorFont>
      <a:minorFont>
        <a:latin typeface="Consolas"/>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1582</Words>
  <Application>Microsoft Office PowerPoint</Application>
  <PresentationFormat>宽屏</PresentationFormat>
  <Paragraphs>200</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-apple-system</vt:lpstr>
      <vt:lpstr>等线</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 甲鱼</dc:creator>
  <cp:lastModifiedBy>老 甲鱼</cp:lastModifiedBy>
  <cp:revision>6514</cp:revision>
  <dcterms:created xsi:type="dcterms:W3CDTF">2023-07-30T03:21:28Z</dcterms:created>
  <dcterms:modified xsi:type="dcterms:W3CDTF">2023-09-04T09:15:39Z</dcterms:modified>
</cp:coreProperties>
</file>